
<file path=[Content_Types].xml><?xml version="1.0" encoding="utf-8"?>
<Types xmlns="http://schemas.openxmlformats.org/package/2006/content-types">
  <Default Extension="jpe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notesMasterIdLst>
    <p:notesMasterId r:id="rId72"/>
  </p:notesMasterIdLst>
  <p:sldIdLst>
    <p:sldId id="256" r:id="rId2"/>
    <p:sldId id="258" r:id="rId3"/>
    <p:sldId id="265" r:id="rId4"/>
    <p:sldId id="266" r:id="rId5"/>
    <p:sldId id="270" r:id="rId6"/>
    <p:sldId id="273" r:id="rId7"/>
    <p:sldId id="274" r:id="rId8"/>
    <p:sldId id="267" r:id="rId9"/>
    <p:sldId id="269" r:id="rId10"/>
    <p:sldId id="272" r:id="rId11"/>
    <p:sldId id="271" r:id="rId12"/>
    <p:sldId id="280" r:id="rId13"/>
    <p:sldId id="281" r:id="rId14"/>
    <p:sldId id="282" r:id="rId15"/>
    <p:sldId id="284" r:id="rId16"/>
    <p:sldId id="285" r:id="rId17"/>
    <p:sldId id="286" r:id="rId18"/>
    <p:sldId id="287" r:id="rId19"/>
    <p:sldId id="289" r:id="rId20"/>
    <p:sldId id="288" r:id="rId21"/>
    <p:sldId id="294" r:id="rId22"/>
    <p:sldId id="295" r:id="rId23"/>
    <p:sldId id="290" r:id="rId24"/>
    <p:sldId id="293" r:id="rId25"/>
    <p:sldId id="291" r:id="rId26"/>
    <p:sldId id="301" r:id="rId27"/>
    <p:sldId id="300" r:id="rId28"/>
    <p:sldId id="299" r:id="rId29"/>
    <p:sldId id="298" r:id="rId30"/>
    <p:sldId id="297" r:id="rId31"/>
    <p:sldId id="303" r:id="rId32"/>
    <p:sldId id="304" r:id="rId33"/>
    <p:sldId id="307" r:id="rId34"/>
    <p:sldId id="308" r:id="rId35"/>
    <p:sldId id="309" r:id="rId36"/>
    <p:sldId id="310" r:id="rId37"/>
    <p:sldId id="311" r:id="rId38"/>
    <p:sldId id="313" r:id="rId39"/>
    <p:sldId id="314" r:id="rId40"/>
    <p:sldId id="315" r:id="rId41"/>
    <p:sldId id="316" r:id="rId42"/>
    <p:sldId id="317" r:id="rId43"/>
    <p:sldId id="318" r:id="rId44"/>
    <p:sldId id="319" r:id="rId45"/>
    <p:sldId id="305" r:id="rId46"/>
    <p:sldId id="312" r:id="rId47"/>
    <p:sldId id="320" r:id="rId48"/>
    <p:sldId id="321" r:id="rId49"/>
    <p:sldId id="327" r:id="rId50"/>
    <p:sldId id="341" r:id="rId51"/>
    <p:sldId id="326" r:id="rId52"/>
    <p:sldId id="322" r:id="rId53"/>
    <p:sldId id="323" r:id="rId54"/>
    <p:sldId id="324" r:id="rId55"/>
    <p:sldId id="328" r:id="rId56"/>
    <p:sldId id="329" r:id="rId57"/>
    <p:sldId id="325" r:id="rId58"/>
    <p:sldId id="330" r:id="rId59"/>
    <p:sldId id="331" r:id="rId60"/>
    <p:sldId id="332" r:id="rId61"/>
    <p:sldId id="333" r:id="rId62"/>
    <p:sldId id="334" r:id="rId63"/>
    <p:sldId id="335" r:id="rId64"/>
    <p:sldId id="336" r:id="rId65"/>
    <p:sldId id="337" r:id="rId66"/>
    <p:sldId id="338" r:id="rId67"/>
    <p:sldId id="339" r:id="rId68"/>
    <p:sldId id="340" r:id="rId69"/>
    <p:sldId id="263" r:id="rId70"/>
    <p:sldId id="264" r:id="rId71"/>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86E83-DA55-19CF-7309-0FA580DDF599}" v="1331" dt="2023-04-18T23:07:10.177"/>
    <p1510:client id="{22BA5F48-71A4-AB9D-2E10-21B1C316D0BF}" v="906" dt="2023-04-18T15:39:45.455"/>
    <p1510:client id="{290A0E7E-1321-8A60-BE78-0A01D564720C}" v="8" dt="2023-03-20T18:45:25.348"/>
    <p1510:client id="{2D9FA876-3721-6B10-EC36-9133107DBC9B}" v="2" dt="2023-04-18T18:42:37.503"/>
    <p1510:client id="{3C14E163-3EB8-7541-E209-9C533A867BCC}" v="533" dt="2023-04-04T23:07:23.307"/>
    <p1510:client id="{41FDFD12-02D2-5EE0-884E-D25EDD10FE6C}" v="210" dt="2023-04-04T22:20:32.749"/>
    <p1510:client id="{436E7168-A911-E2A8-A6E5-2942A2973A45}" v="151" dt="2023-03-20T16:38:02.542"/>
    <p1510:client id="{4EB9B3EF-F775-27F5-CE5A-43A0D75ED566}" v="8" dt="2023-04-26T09:27:00.098"/>
    <p1510:client id="{51DAA71E-56D8-ACFA-74AF-B3202AD66E1C}" v="19" dt="2023-04-19T10:32:16.712"/>
    <p1510:client id="{6527DBA2-6ADB-097F-B2D3-3F0EE372D928}" v="676" dt="2023-04-03T18:30:28.088"/>
    <p1510:client id="{6FE1EF1D-42F3-BD70-BA64-E32B98B3F43D}" v="751" dt="2023-04-18T16:07:48.981"/>
    <p1510:client id="{A9B90971-BA53-83FB-B66E-784C11D01425}" v="1078" dt="2023-06-13T22:06:16.089"/>
    <p1510:client id="{B8D33562-BA2A-0B49-AF8D-3D9FD9CF928C}" v="30" dt="2023-06-13T17:06:05.617"/>
    <p1510:client id="{C634CEC3-E3CF-2610-89BC-D9F510C4FEC0}" v="8" dt="2023-04-26T17:17:57.342"/>
    <p1510:client id="{D2B5704C-3533-3F4D-4778-302175EF6D4C}" v="100" dt="2023-04-12T08:33:13.426"/>
    <p1510:client id="{DF17C066-AD8F-9602-0008-BCAEA422326B}" v="296" dt="2023-04-26T10:40:21.189"/>
    <p1510:client id="{E06B4C2A-BB17-E0D2-4200-47CD7EFF84BE}" v="4464" dt="2023-03-20T18:43:18.718"/>
    <p1510:client id="{E538FC78-113D-4DE3-B195-4E032FD8378B}" v="4220" dt="2023-03-20T18:22:19.010"/>
    <p1510:client id="{E8E35F75-402F-6F14-1B96-715840CAF1C8}" v="7" dt="2023-06-06T19:11:59.306"/>
    <p1510:client id="{E9303BD2-2B48-C2F3-D420-43C989696383}" v="111" dt="2023-04-25T13:57:39.816"/>
    <p1510:client id="{F4C62387-76A1-A72E-1E21-F9DBDB935566}" v="54" dt="2023-04-18T13:33:59.737"/>
    <p1510:client id="{F67CE39C-8057-B70B-4D10-E48071313B22}" v="68" dt="2023-06-06T19:02:42.408"/>
    <p1510:client id="{FE9124C0-7316-C59F-DE7B-0BE46C603789}" v="157" dt="2023-03-20T17:03:48.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532A4-2D7E-4095-87C9-D4207B403CBC}" type="datetimeFigureOut">
              <a:t>13.06.2023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5380B-E08F-4DB9-89A7-259AF1C81ACD}" type="slidenum">
              <a:t>‹#›</a:t>
            </a:fld>
            <a:endParaRPr lang="pl-PL"/>
          </a:p>
        </p:txBody>
      </p:sp>
    </p:spTree>
    <p:extLst>
      <p:ext uri="{BB962C8B-B14F-4D97-AF65-F5344CB8AC3E}">
        <p14:creationId xmlns:p14="http://schemas.microsoft.com/office/powerpoint/2010/main" val="308528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just">
              <a:spcBef>
                <a:spcPts val="1000"/>
              </a:spcBef>
            </a:pPr>
            <a:r>
              <a:rPr lang="pl-PL"/>
              <a:t>W artykule przedstawione zostały zagadnienia związane z projektowaniem systemów wizyjnych z zastosowaniem kamer oraz sterowników PLC. W kolejnej części podsumowane zostały dokonania związane z opracowaniem stanowiska wizyjnego składającego się z kamery </a:t>
            </a:r>
            <a:r>
              <a:rPr lang="pl-PL" err="1"/>
              <a:t>Cognex</a:t>
            </a:r>
            <a:r>
              <a:rPr lang="pl-PL"/>
              <a:t> IS 7200 oraz sterownika PLC Siemens S7-1200.W pracy przedstawiono także sposób sterowania stanowiskiem z poziomu panelu HMI oraz przykład wizualizacji wyników.</a:t>
            </a:r>
          </a:p>
          <a:p>
            <a:pPr algn="just">
              <a:spcBef>
                <a:spcPts val="1000"/>
              </a:spcBef>
            </a:pPr>
            <a:r>
              <a:rPr lang="pl-PL"/>
              <a:t>System inspekcji monet składa się z kamery firmy </a:t>
            </a:r>
            <a:r>
              <a:rPr lang="pl-PL" err="1"/>
              <a:t>Cognex</a:t>
            </a:r>
            <a:r>
              <a:rPr lang="pl-PL"/>
              <a:t>, sterownika PLC Siemens S7-1200 i panelu HMI Siemens KTP 600, zasilanych przez regulowany zasilacz prądu stałego. Detekcja monety odbywa się poprzez czujnik indukcyjny, który wykrywa obecność monety na polu </a:t>
            </a:r>
            <a:r>
              <a:rPr lang="pl-PL" err="1"/>
              <a:t>odkładcze</a:t>
            </a:r>
            <a:r>
              <a:rPr lang="pl-PL"/>
              <a:t>, co uruchamia kamerę do wykonania zdjęcia. Sterownik PLC porównuje wyniki inspekcji z zapisanymi informacjami i decyduje o rodzaju monety. Panel HMI umożliwia sterowanie procesem i odczytywanie wyników inspekcji.</a:t>
            </a:r>
            <a:endParaRPr lang="en-US"/>
          </a:p>
          <a:p>
            <a:pPr algn="just">
              <a:spcBef>
                <a:spcPts val="1000"/>
              </a:spcBef>
            </a:pPr>
            <a:r>
              <a:rPr lang="pl-PL"/>
              <a:t>Kamera oblicza ilość pikseli na obwodzie okręgu, który zostaje porównany z wartościami zapisanymi w sterowniku. W przypadku zgodności, na panelu HMI pojawia się informacja o odczytanej i zdjęcie odpowiedniej monety. Cały system może być modyfikowany i rozbudowywany o dodatkowe funkcje, wraz ze wzrostem liczby monet w bazie danych.</a:t>
            </a:r>
            <a:endParaRPr lang="pl-PL">
              <a:cs typeface="Calibri"/>
            </a:endParaRPr>
          </a:p>
        </p:txBody>
      </p:sp>
      <p:sp>
        <p:nvSpPr>
          <p:cNvPr id="4" name="Symbol zastępczy numeru slajdu 3"/>
          <p:cNvSpPr>
            <a:spLocks noGrp="1"/>
          </p:cNvSpPr>
          <p:nvPr>
            <p:ph type="sldNum" sz="quarter" idx="5"/>
          </p:nvPr>
        </p:nvSpPr>
        <p:spPr/>
        <p:txBody>
          <a:bodyPr/>
          <a:lstStyle/>
          <a:p>
            <a:fld id="{E435380B-E08F-4DB9-89A7-259AF1C81ACD}" type="slidenum">
              <a:t>34</a:t>
            </a:fld>
            <a:endParaRPr lang="pl-PL"/>
          </a:p>
        </p:txBody>
      </p:sp>
    </p:spTree>
    <p:extLst>
      <p:ext uri="{BB962C8B-B14F-4D97-AF65-F5344CB8AC3E}">
        <p14:creationId xmlns:p14="http://schemas.microsoft.com/office/powerpoint/2010/main" val="3388416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423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56457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81268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05528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617844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90580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623675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59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74221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4162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1937709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9390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20763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33389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58370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2887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757330216"/>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www.akademiaspawania.pl/oferta/lutowanie-zgrzewanie/kurs-lutowanie-indukcyjne.html" TargetMode="External"/><Relationship Id="rId13" Type="http://schemas.openxmlformats.org/officeDocument/2006/relationships/hyperlink" Target="https://yadda.icm.edu.pl/baztech/element/bwmeta1.element.baztech-34e67fa4-fff2-409e-894b-14136854e163" TargetMode="External"/><Relationship Id="rId3" Type="http://schemas.openxmlformats.org/officeDocument/2006/relationships/hyperlink" Target="http://[2]https:/www.nature.com/articles/d41586-021-02222-1" TargetMode="External"/><Relationship Id="rId7" Type="http://schemas.openxmlformats.org/officeDocument/2006/relationships/hyperlink" Target="http://www.e-spawalnik.pl/?zgrzewanie-punktowe,64" TargetMode="External"/><Relationship Id="rId12" Type="http://schemas.openxmlformats.org/officeDocument/2006/relationships/hyperlink" Target="https://www.trumpf.com/pl_PL/rozwiazania/zastosowania/spawanie-laserowe/laserowe-zgrzewanie-tworzyw-sztucznych/" TargetMode="External"/><Relationship Id="rId17" Type="http://schemas.openxmlformats.org/officeDocument/2006/relationships/hyperlink" Target="https://www.sciencedirect.com/science/article/abs/pii/S2352152X15000055" TargetMode="External"/><Relationship Id="rId2" Type="http://schemas.openxmlformats.org/officeDocument/2006/relationships/hyperlink" Target="https://magazynprzemyslowy.pl/artykuly/roboty-przemyslowe-koronawirus-wstrzymal-tylko-nieznacznie-robotyzacje-raport-2021" TargetMode="External"/><Relationship Id="rId16" Type="http://schemas.openxmlformats.org/officeDocument/2006/relationships/hyperlink" Target="https://www.sciencedirect.com/science/article/pii/S2095495620307075#s0070" TargetMode="External"/><Relationship Id="rId1" Type="http://schemas.openxmlformats.org/officeDocument/2006/relationships/slideLayout" Target="../slideLayouts/slideLayout2.xml"/><Relationship Id="rId6" Type="http://schemas.openxmlformats.org/officeDocument/2006/relationships/hyperlink" Target="https://figel.pl/wiedza/technologia-spawania/zgrzewanie-rezystancyjne/" TargetMode="External"/><Relationship Id="rId11" Type="http://schemas.openxmlformats.org/officeDocument/2006/relationships/hyperlink" Target="https://automatykab2b.pl/technika/55108-ultradzwieki-w-przemysle-przeglad-zastosowan" TargetMode="External"/><Relationship Id="rId5" Type="http://schemas.openxmlformats.org/officeDocument/2006/relationships/hyperlink" Target="https://controlengineering.pl/rynek-robotow-przemyslowych-i-wspolpracujacych-dzis-i-za-kilka-lat" TargetMode="External"/><Relationship Id="rId15" Type="http://schemas.openxmlformats.org/officeDocument/2006/relationships/hyperlink" Target="http://www.wydawnictwo.wst.pl/uploads/files/345244edd3471d39d7796986d0983654.pdf#page=101" TargetMode="External"/><Relationship Id="rId10" Type="http://schemas.openxmlformats.org/officeDocument/2006/relationships/hyperlink" Target="https://www.tomsonic.pl/zgrzewanie-ultradzwiekowe/" TargetMode="External"/><Relationship Id="rId4" Type="http://schemas.openxmlformats.org/officeDocument/2006/relationships/hyperlink" Target="https://automatykab2b.pl/gospodarka/55246-raport-world-robotics-2021-branza-elektroniczna-najwiekszym-odbiorca-robotow" TargetMode="External"/><Relationship Id="rId9" Type="http://schemas.openxmlformats.org/officeDocument/2006/relationships/hyperlink" Target="https://spawalnictwo.blogspot.com/2009/03/zgrzewanie-indukcyjne.html" TargetMode="External"/><Relationship Id="rId14" Type="http://schemas.openxmlformats.org/officeDocument/2006/relationships/hyperlink" Target="https://www.engineerxxi.ath.eu/wp-content/uploads/2021/12/engineerxxi_2021_vol1_33.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Obraz 11" descr="Obraz zawierający samochód, na wolnym powietrzu, droga, niebo&#10;&#10;Opis wygenerowany automatycznie">
            <a:extLst>
              <a:ext uri="{FF2B5EF4-FFF2-40B4-BE49-F238E27FC236}">
                <a16:creationId xmlns:a16="http://schemas.microsoft.com/office/drawing/2014/main" id="{716F53DB-D3FC-3A38-703F-534A15C90923}"/>
              </a:ext>
            </a:extLst>
          </p:cNvPr>
          <p:cNvPicPr>
            <a:picLocks noChangeAspect="1"/>
          </p:cNvPicPr>
          <p:nvPr/>
        </p:nvPicPr>
        <p:blipFill>
          <a:blip r:embed="rId2"/>
          <a:stretch>
            <a:fillRect/>
          </a:stretch>
        </p:blipFill>
        <p:spPr>
          <a:xfrm>
            <a:off x="-667473" y="-52510"/>
            <a:ext cx="14231072" cy="7397070"/>
          </a:xfrm>
          <a:prstGeom prst="rect">
            <a:avLst/>
          </a:prstGeom>
        </p:spPr>
      </p:pic>
      <p:sp>
        <p:nvSpPr>
          <p:cNvPr id="2" name="Tytuł 1"/>
          <p:cNvSpPr>
            <a:spLocks noGrp="1"/>
          </p:cNvSpPr>
          <p:nvPr>
            <p:ph type="ctrTitle"/>
          </p:nvPr>
        </p:nvSpPr>
        <p:spPr>
          <a:xfrm>
            <a:off x="2553791" y="1941722"/>
            <a:ext cx="7075238" cy="2378420"/>
          </a:xfrm>
        </p:spPr>
        <p:txBody>
          <a:bodyPr anchor="t">
            <a:normAutofit fontScale="90000"/>
          </a:bodyPr>
          <a:lstStyle/>
          <a:p>
            <a:pPr algn="ctr"/>
            <a:r>
              <a:rPr lang="pl-PL">
                <a:solidFill>
                  <a:srgbClr val="FFFFFF"/>
                </a:solidFill>
              </a:rPr>
              <a:t>Robotyzacja produkcji modułów akumulatorów trakcyjnych</a:t>
            </a:r>
          </a:p>
        </p:txBody>
      </p:sp>
      <p:sp>
        <p:nvSpPr>
          <p:cNvPr id="3" name="Podtytuł 2"/>
          <p:cNvSpPr>
            <a:spLocks noGrp="1"/>
          </p:cNvSpPr>
          <p:nvPr>
            <p:ph type="subTitle" idx="1"/>
          </p:nvPr>
        </p:nvSpPr>
        <p:spPr>
          <a:xfrm>
            <a:off x="11101043" y="6073314"/>
            <a:ext cx="2328806" cy="1156417"/>
          </a:xfrm>
        </p:spPr>
        <p:txBody>
          <a:bodyPr anchor="ctr">
            <a:normAutofit/>
          </a:bodyPr>
          <a:lstStyle/>
          <a:p>
            <a:r>
              <a:rPr lang="pl-PL" sz="1600">
                <a:solidFill>
                  <a:srgbClr val="FFFFFF"/>
                </a:solidFill>
              </a:rPr>
              <a:t>   Damian Bielecki </a:t>
            </a:r>
            <a:endParaRPr lang="pl-PL"/>
          </a:p>
          <a:p>
            <a:r>
              <a:rPr lang="pl-PL" sz="1600">
                <a:solidFill>
                  <a:srgbClr val="FFFFFF"/>
                </a:solidFill>
              </a:rPr>
              <a:t>Michał Danek</a:t>
            </a:r>
            <a:endParaRPr lang="pl-PL" sz="1800">
              <a:solidFill>
                <a:srgbClr val="FFFFFF"/>
              </a:solidFill>
            </a:endParaRPr>
          </a:p>
        </p:txBody>
      </p:sp>
    </p:spTree>
    <p:extLst>
      <p:ext uri="{BB962C8B-B14F-4D97-AF65-F5344CB8AC3E}">
        <p14:creationId xmlns:p14="http://schemas.microsoft.com/office/powerpoint/2010/main" val="6503171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E25A435-61C0-40C2-28F7-DA08B8BC8A6E}"/>
              </a:ext>
            </a:extLst>
          </p:cNvPr>
          <p:cNvSpPr>
            <a:spLocks noGrp="1"/>
          </p:cNvSpPr>
          <p:nvPr>
            <p:ph type="title"/>
          </p:nvPr>
        </p:nvSpPr>
        <p:spPr/>
        <p:txBody>
          <a:bodyPr/>
          <a:lstStyle/>
          <a:p>
            <a:r>
              <a:rPr lang="pl-PL"/>
              <a:t>Rynek akumulatorów</a:t>
            </a:r>
          </a:p>
        </p:txBody>
      </p:sp>
      <p:pic>
        <p:nvPicPr>
          <p:cNvPr id="4" name="Obraz 4" descr="Obraz zawierający wykres&#10;&#10;Opis wygenerowany automatycznie">
            <a:extLst>
              <a:ext uri="{FF2B5EF4-FFF2-40B4-BE49-F238E27FC236}">
                <a16:creationId xmlns:a16="http://schemas.microsoft.com/office/drawing/2014/main" id="{8DBA86C4-1567-A6BF-54B4-0667AFD1C02B}"/>
              </a:ext>
            </a:extLst>
          </p:cNvPr>
          <p:cNvPicPr>
            <a:picLocks noGrp="1" noChangeAspect="1"/>
          </p:cNvPicPr>
          <p:nvPr>
            <p:ph idx="1"/>
          </p:nvPr>
        </p:nvPicPr>
        <p:blipFill>
          <a:blip r:embed="rId2"/>
          <a:stretch>
            <a:fillRect/>
          </a:stretch>
        </p:blipFill>
        <p:spPr>
          <a:xfrm>
            <a:off x="374511" y="1350361"/>
            <a:ext cx="5826363" cy="5047886"/>
          </a:xfrm>
        </p:spPr>
      </p:pic>
      <p:sp>
        <p:nvSpPr>
          <p:cNvPr id="6" name="pole tekstowe 5">
            <a:extLst>
              <a:ext uri="{FF2B5EF4-FFF2-40B4-BE49-F238E27FC236}">
                <a16:creationId xmlns:a16="http://schemas.microsoft.com/office/drawing/2014/main" id="{418E8023-C727-ADAC-E46F-D3B42EF68478}"/>
              </a:ext>
            </a:extLst>
          </p:cNvPr>
          <p:cNvSpPr txBox="1"/>
          <p:nvPr/>
        </p:nvSpPr>
        <p:spPr>
          <a:xfrm>
            <a:off x="376176" y="6395012"/>
            <a:ext cx="57584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2.2. Spadek ceny, USD/kWh [2] </a:t>
            </a:r>
          </a:p>
        </p:txBody>
      </p:sp>
      <p:sp>
        <p:nvSpPr>
          <p:cNvPr id="8" name="pole tekstowe 7">
            <a:extLst>
              <a:ext uri="{FF2B5EF4-FFF2-40B4-BE49-F238E27FC236}">
                <a16:creationId xmlns:a16="http://schemas.microsoft.com/office/drawing/2014/main" id="{487CA007-AC7B-A68A-CA94-A9301B44C555}"/>
              </a:ext>
            </a:extLst>
          </p:cNvPr>
          <p:cNvSpPr txBox="1"/>
          <p:nvPr/>
        </p:nvSpPr>
        <p:spPr>
          <a:xfrm>
            <a:off x="6624577" y="1763210"/>
            <a:ext cx="51353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a:ea typeface="+mn-lt"/>
                <a:cs typeface="+mn-lt"/>
              </a:rPr>
              <a:t>Analitycy nie przewidują odejścia od akumulatorów </a:t>
            </a:r>
            <a:r>
              <a:rPr lang="pl-PL" err="1">
                <a:ea typeface="+mn-lt"/>
                <a:cs typeface="+mn-lt"/>
              </a:rPr>
              <a:t>litowo</a:t>
            </a:r>
            <a:r>
              <a:rPr lang="pl-PL">
                <a:ea typeface="+mn-lt"/>
                <a:cs typeface="+mn-lt"/>
              </a:rPr>
              <a:t>-jonowych w najbliższym czasie: ich koszt spadł tak gwałtownie, że prawdopodobnie będą dominującą technologią w dającej się przewidzieć przyszłości. Są teraz 30 razy tańsze niż wtedy, gdy po raz pierwszy weszły na rynek jako małe, przenośne baterie na początku lat 90., mimo że ich wydajność uległa poprawie.</a:t>
            </a:r>
          </a:p>
        </p:txBody>
      </p:sp>
    </p:spTree>
    <p:extLst>
      <p:ext uri="{BB962C8B-B14F-4D97-AF65-F5344CB8AC3E}">
        <p14:creationId xmlns:p14="http://schemas.microsoft.com/office/powerpoint/2010/main" val="965854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CD11446-A63E-434B-E9E8-2A054FA5F715}"/>
              </a:ext>
            </a:extLst>
          </p:cNvPr>
          <p:cNvSpPr>
            <a:spLocks noGrp="1"/>
          </p:cNvSpPr>
          <p:nvPr>
            <p:ph type="title"/>
          </p:nvPr>
        </p:nvSpPr>
        <p:spPr>
          <a:xfrm>
            <a:off x="243283" y="281650"/>
            <a:ext cx="8403757" cy="828876"/>
          </a:xfrm>
        </p:spPr>
        <p:txBody>
          <a:bodyPr/>
          <a:lstStyle/>
          <a:p>
            <a:r>
              <a:rPr lang="pl-PL"/>
              <a:t>Struktura akumulatorów trakcyjnych</a:t>
            </a:r>
          </a:p>
        </p:txBody>
      </p:sp>
      <p:pic>
        <p:nvPicPr>
          <p:cNvPr id="4" name="Obraz 4" descr="Obraz zawierający diagram&#10;&#10;Opis wygenerowany automatycznie">
            <a:extLst>
              <a:ext uri="{FF2B5EF4-FFF2-40B4-BE49-F238E27FC236}">
                <a16:creationId xmlns:a16="http://schemas.microsoft.com/office/drawing/2014/main" id="{7A983072-A2D5-BBF8-914B-504324C7582C}"/>
              </a:ext>
            </a:extLst>
          </p:cNvPr>
          <p:cNvPicPr>
            <a:picLocks noGrp="1" noChangeAspect="1"/>
          </p:cNvPicPr>
          <p:nvPr>
            <p:ph idx="1"/>
          </p:nvPr>
        </p:nvPicPr>
        <p:blipFill rotWithShape="1">
          <a:blip r:embed="rId2"/>
          <a:srcRect t="10020" b="55159"/>
          <a:stretch/>
        </p:blipFill>
        <p:spPr>
          <a:xfrm>
            <a:off x="273233" y="1003121"/>
            <a:ext cx="6009626" cy="5357789"/>
          </a:xfrm>
        </p:spPr>
      </p:pic>
      <p:sp>
        <p:nvSpPr>
          <p:cNvPr id="5" name="pole tekstowe 4">
            <a:extLst>
              <a:ext uri="{FF2B5EF4-FFF2-40B4-BE49-F238E27FC236}">
                <a16:creationId xmlns:a16="http://schemas.microsoft.com/office/drawing/2014/main" id="{1736DEAE-B3D1-7190-7965-EAE9B1F097B6}"/>
              </a:ext>
            </a:extLst>
          </p:cNvPr>
          <p:cNvSpPr txBox="1"/>
          <p:nvPr/>
        </p:nvSpPr>
        <p:spPr>
          <a:xfrm>
            <a:off x="6964103" y="1350379"/>
            <a:ext cx="4508337"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sz="1600"/>
              <a:t>Możemy wyróżnić kilka różnych podejść do budowy akumulatora. Niektórzy producenci stosują ogniwa pryzmatyczne, które łącza przewodami dokręcanymi do ogniw. Innym rozwiązaniem jest wykorzystanie ogniw w obudowach woreczkowych. Te są łączone przy pomocy lutowanych przewodów. W naszym projekcie wykorzystamy zgrzewane ogniwa cylindryczne 46800, które budują moduły. Dalej moduły łączone są równolegle do uzyskania docelowej pojemności. </a:t>
            </a:r>
            <a:endParaRPr lang="pl-PL"/>
          </a:p>
        </p:txBody>
      </p:sp>
      <p:sp>
        <p:nvSpPr>
          <p:cNvPr id="7" name="pole tekstowe 6">
            <a:extLst>
              <a:ext uri="{FF2B5EF4-FFF2-40B4-BE49-F238E27FC236}">
                <a16:creationId xmlns:a16="http://schemas.microsoft.com/office/drawing/2014/main" id="{89C1E946-1CBD-803B-D3AD-F945FDB10EA4}"/>
              </a:ext>
            </a:extLst>
          </p:cNvPr>
          <p:cNvSpPr txBox="1"/>
          <p:nvPr/>
        </p:nvSpPr>
        <p:spPr>
          <a:xfrm>
            <a:off x="376176" y="6395012"/>
            <a:ext cx="57584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2.3. Typy akumulatorów [2] </a:t>
            </a:r>
          </a:p>
        </p:txBody>
      </p:sp>
    </p:spTree>
    <p:extLst>
      <p:ext uri="{BB962C8B-B14F-4D97-AF65-F5344CB8AC3E}">
        <p14:creationId xmlns:p14="http://schemas.microsoft.com/office/powerpoint/2010/main" val="581299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yfrowy wykres finansowy">
            <a:extLst>
              <a:ext uri="{FF2B5EF4-FFF2-40B4-BE49-F238E27FC236}">
                <a16:creationId xmlns:a16="http://schemas.microsoft.com/office/drawing/2014/main" id="{DB7CB9D9-33D7-1FBB-ADAB-AD03C1E9FA3C}"/>
              </a:ext>
            </a:extLst>
          </p:cNvPr>
          <p:cNvPicPr>
            <a:picLocks noChangeAspect="1"/>
          </p:cNvPicPr>
          <p:nvPr/>
        </p:nvPicPr>
        <p:blipFill rotWithShape="1">
          <a:blip r:embed="rId2"/>
          <a:srcRect l="40297" t="9092" r="19473" b="-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ytuł 1">
            <a:extLst>
              <a:ext uri="{FF2B5EF4-FFF2-40B4-BE49-F238E27FC236}">
                <a16:creationId xmlns:a16="http://schemas.microsoft.com/office/drawing/2014/main" id="{9B710DFF-B4CA-15A0-1899-AAB65FA3208E}"/>
              </a:ext>
            </a:extLst>
          </p:cNvPr>
          <p:cNvSpPr>
            <a:spLocks noGrp="1"/>
          </p:cNvSpPr>
          <p:nvPr>
            <p:ph type="ctrTitle"/>
          </p:nvPr>
        </p:nvSpPr>
        <p:spPr>
          <a:xfrm>
            <a:off x="5380563" y="1678665"/>
            <a:ext cx="3887839" cy="2372168"/>
          </a:xfrm>
        </p:spPr>
        <p:txBody>
          <a:bodyPr>
            <a:normAutofit/>
          </a:bodyPr>
          <a:lstStyle/>
          <a:p>
            <a:pPr>
              <a:lnSpc>
                <a:spcPct val="90000"/>
              </a:lnSpc>
            </a:pPr>
            <a:r>
              <a:rPr lang="pl-PL">
                <a:ea typeface="+mj-lt"/>
                <a:cs typeface="+mj-lt"/>
              </a:rPr>
              <a:t>3.Przegląd i analiza technologii</a:t>
            </a:r>
            <a:endParaRPr lang="pl-PL"/>
          </a:p>
        </p:txBody>
      </p:sp>
    </p:spTree>
    <p:extLst>
      <p:ext uri="{BB962C8B-B14F-4D97-AF65-F5344CB8AC3E}">
        <p14:creationId xmlns:p14="http://schemas.microsoft.com/office/powerpoint/2010/main" val="3891084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2" name="Group 78">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0" name="Straight Connector 79">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82"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Isosceles Triangle 83">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Isosceles Triangle 87">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Isosceles Triangle 88">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Obraz 7" descr="Obraz zawierający tekst&#10;&#10;Opis wygenerowany automatycznie">
            <a:extLst>
              <a:ext uri="{FF2B5EF4-FFF2-40B4-BE49-F238E27FC236}">
                <a16:creationId xmlns:a16="http://schemas.microsoft.com/office/drawing/2014/main" id="{120B62FE-CC9D-A132-9DBB-B99F9C5E5329}"/>
              </a:ext>
            </a:extLst>
          </p:cNvPr>
          <p:cNvPicPr>
            <a:picLocks noChangeAspect="1"/>
          </p:cNvPicPr>
          <p:nvPr/>
        </p:nvPicPr>
        <p:blipFill rotWithShape="1">
          <a:blip r:embed="rId2">
            <a:duotone>
              <a:prstClr val="black"/>
              <a:prstClr val="white"/>
            </a:duotone>
          </a:blip>
          <a:srcRect l="18523" r="19310" b="2"/>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ytuł 1">
            <a:extLst>
              <a:ext uri="{FF2B5EF4-FFF2-40B4-BE49-F238E27FC236}">
                <a16:creationId xmlns:a16="http://schemas.microsoft.com/office/drawing/2014/main" id="{D07D1F49-7F3C-21C3-CE62-EF950FAB996B}"/>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r>
              <a:rPr lang="en-US" sz="4800"/>
              <a:t>Technologie zgrzewania</a:t>
            </a:r>
          </a:p>
        </p:txBody>
      </p:sp>
      <p:cxnSp>
        <p:nvCxnSpPr>
          <p:cNvPr id="91" name="Straight Connector 90">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5"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7"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4914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Freeform: Shape 48">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ytuł 1">
            <a:extLst>
              <a:ext uri="{FF2B5EF4-FFF2-40B4-BE49-F238E27FC236}">
                <a16:creationId xmlns:a16="http://schemas.microsoft.com/office/drawing/2014/main" id="{FC661A55-16B6-6957-FF9A-748B109CF947}"/>
              </a:ext>
            </a:extLst>
          </p:cNvPr>
          <p:cNvSpPr>
            <a:spLocks noGrp="1"/>
          </p:cNvSpPr>
          <p:nvPr>
            <p:ph type="title"/>
          </p:nvPr>
        </p:nvSpPr>
        <p:spPr>
          <a:xfrm>
            <a:off x="677334" y="609599"/>
            <a:ext cx="3843375" cy="5545667"/>
          </a:xfrm>
        </p:spPr>
        <p:txBody>
          <a:bodyPr anchor="ctr">
            <a:normAutofit/>
          </a:bodyPr>
          <a:lstStyle/>
          <a:p>
            <a:r>
              <a:rPr lang="pl-PL">
                <a:solidFill>
                  <a:schemeClr val="tx1">
                    <a:lumMod val="85000"/>
                    <a:lumOff val="15000"/>
                  </a:schemeClr>
                </a:solidFill>
              </a:rPr>
              <a:t>Zgrzewanie</a:t>
            </a:r>
          </a:p>
        </p:txBody>
      </p:sp>
      <p:sp>
        <p:nvSpPr>
          <p:cNvPr id="3" name="Symbol zastępczy zawartości 2">
            <a:extLst>
              <a:ext uri="{FF2B5EF4-FFF2-40B4-BE49-F238E27FC236}">
                <a16:creationId xmlns:a16="http://schemas.microsoft.com/office/drawing/2014/main" id="{01F8BF44-349E-4ACF-416D-38D845A0314C}"/>
              </a:ext>
            </a:extLst>
          </p:cNvPr>
          <p:cNvSpPr>
            <a:spLocks noGrp="1"/>
          </p:cNvSpPr>
          <p:nvPr>
            <p:ph idx="1"/>
          </p:nvPr>
        </p:nvSpPr>
        <p:spPr>
          <a:xfrm>
            <a:off x="6116084" y="609600"/>
            <a:ext cx="5511296" cy="5545667"/>
          </a:xfrm>
        </p:spPr>
        <p:txBody>
          <a:bodyPr vert="horz" lIns="91440" tIns="45720" rIns="91440" bIns="45720" rtlCol="0" anchor="ctr">
            <a:normAutofit/>
          </a:bodyPr>
          <a:lstStyle/>
          <a:p>
            <a:pPr marL="0" indent="0" algn="just">
              <a:lnSpc>
                <a:spcPct val="90000"/>
              </a:lnSpc>
              <a:buNone/>
            </a:pPr>
            <a:r>
              <a:rPr lang="pl-PL" sz="1700">
                <a:solidFill>
                  <a:srgbClr val="FFFFFF"/>
                </a:solidFill>
                <a:ea typeface="+mn-lt"/>
                <a:cs typeface="+mn-lt"/>
              </a:rPr>
              <a:t>Ogniwa akumulatorowe są stosowane w wielu różnych urządzeniach, od samochodów po telefony komórkowe. </a:t>
            </a:r>
            <a:endParaRPr lang="pl-PL"/>
          </a:p>
          <a:p>
            <a:pPr marL="0" indent="0" algn="just">
              <a:lnSpc>
                <a:spcPct val="90000"/>
              </a:lnSpc>
              <a:buNone/>
            </a:pPr>
            <a:r>
              <a:rPr lang="pl-PL" sz="1700">
                <a:solidFill>
                  <a:srgbClr val="FFFFFF"/>
                </a:solidFill>
                <a:ea typeface="+mn-lt"/>
                <a:cs typeface="+mn-lt"/>
              </a:rPr>
              <a:t>Zgrzewanie to rodzaj technologii trwałego łączenia części urządzeń lub konstrukcji wykonanych z metalu lub z tworzyw sztucznych.</a:t>
            </a:r>
            <a:br>
              <a:rPr lang="pl-PL" sz="1700">
                <a:ea typeface="+mn-lt"/>
                <a:cs typeface="+mn-lt"/>
              </a:rPr>
            </a:br>
            <a:r>
              <a:rPr lang="pl-PL" sz="1700">
                <a:solidFill>
                  <a:srgbClr val="FFFFFF"/>
                </a:solidFill>
                <a:ea typeface="+mn-lt"/>
                <a:cs typeface="+mn-lt"/>
              </a:rPr>
              <a:t>Polega ono na rozgrzaniu stykających się powierzchni tak, aby przeszły one w stan plastyczny (ciastowaty) i dociśnięciu ich. Uplastycznieniu ulega tylko niewielka objętość na granicy styku.</a:t>
            </a:r>
            <a:br>
              <a:rPr lang="pl-PL" sz="1700">
                <a:ea typeface="+mn-lt"/>
                <a:cs typeface="+mn-lt"/>
              </a:rPr>
            </a:br>
            <a:r>
              <a:rPr lang="pl-PL" sz="1700">
                <a:solidFill>
                  <a:srgbClr val="FFFFFF"/>
                </a:solidFill>
                <a:ea typeface="+mn-lt"/>
                <a:cs typeface="+mn-lt"/>
              </a:rPr>
              <a:t>W zależności od stosowanej metody zgrzewania najpierw następuje docisk, a potem rozgrzewanie, albo odwrotnie, najpierw rozgrzewanie, a potem docisk.[6]</a:t>
            </a:r>
          </a:p>
          <a:p>
            <a:pPr marL="0" indent="0" algn="just">
              <a:lnSpc>
                <a:spcPct val="90000"/>
              </a:lnSpc>
              <a:buNone/>
            </a:pPr>
            <a:r>
              <a:rPr lang="pl-PL" sz="1700">
                <a:solidFill>
                  <a:srgbClr val="FFFFFF"/>
                </a:solidFill>
              </a:rPr>
              <a:t>Istnieje kilka różnych technologii zgrzewania, które mogą być stosowane w procesie produkcji ogniw.</a:t>
            </a:r>
          </a:p>
          <a:p>
            <a:pPr algn="just">
              <a:lnSpc>
                <a:spcPct val="90000"/>
              </a:lnSpc>
            </a:pPr>
            <a:r>
              <a:rPr lang="pl-PL" sz="1700">
                <a:solidFill>
                  <a:srgbClr val="FFFFFF"/>
                </a:solidFill>
                <a:ea typeface="+mn-lt"/>
                <a:cs typeface="+mn-lt"/>
              </a:rPr>
              <a:t>Zgrzewanie punktowe (</a:t>
            </a:r>
            <a:r>
              <a:rPr lang="pl-PL" sz="1700" err="1">
                <a:solidFill>
                  <a:srgbClr val="FFFFFF"/>
                </a:solidFill>
                <a:ea typeface="+mn-lt"/>
                <a:cs typeface="+mn-lt"/>
              </a:rPr>
              <a:t>rezystancjynje</a:t>
            </a:r>
            <a:r>
              <a:rPr lang="pl-PL" sz="1700">
                <a:solidFill>
                  <a:srgbClr val="FFFFFF"/>
                </a:solidFill>
                <a:ea typeface="+mn-lt"/>
                <a:cs typeface="+mn-lt"/>
              </a:rPr>
              <a:t>)</a:t>
            </a:r>
          </a:p>
          <a:p>
            <a:pPr algn="just">
              <a:lnSpc>
                <a:spcPct val="90000"/>
              </a:lnSpc>
            </a:pPr>
            <a:r>
              <a:rPr lang="pl-PL" sz="1700">
                <a:solidFill>
                  <a:srgbClr val="FFFFFF"/>
                </a:solidFill>
                <a:ea typeface="+mn-lt"/>
                <a:cs typeface="+mn-lt"/>
              </a:rPr>
              <a:t>Zgrzewanie </a:t>
            </a:r>
            <a:r>
              <a:rPr lang="pl-PL" sz="1700" err="1">
                <a:solidFill>
                  <a:srgbClr val="FFFFFF"/>
                </a:solidFill>
                <a:ea typeface="+mn-lt"/>
                <a:cs typeface="+mn-lt"/>
              </a:rPr>
              <a:t>idukcyjne</a:t>
            </a:r>
            <a:r>
              <a:rPr lang="pl-PL" sz="1700">
                <a:solidFill>
                  <a:srgbClr val="FFFFFF"/>
                </a:solidFill>
                <a:ea typeface="+mn-lt"/>
                <a:cs typeface="+mn-lt"/>
              </a:rPr>
              <a:t> </a:t>
            </a:r>
          </a:p>
          <a:p>
            <a:pPr algn="just">
              <a:lnSpc>
                <a:spcPct val="90000"/>
              </a:lnSpc>
            </a:pPr>
            <a:r>
              <a:rPr lang="pl-PL" sz="1700">
                <a:solidFill>
                  <a:srgbClr val="FFFFFF"/>
                </a:solidFill>
                <a:ea typeface="+mn-lt"/>
                <a:cs typeface="+mn-lt"/>
              </a:rPr>
              <a:t>Zgrzewanie ultradźwiękowe </a:t>
            </a:r>
          </a:p>
          <a:p>
            <a:pPr algn="just">
              <a:lnSpc>
                <a:spcPct val="90000"/>
              </a:lnSpc>
            </a:pPr>
            <a:r>
              <a:rPr lang="pl-PL" sz="1700">
                <a:solidFill>
                  <a:srgbClr val="FFFFFF"/>
                </a:solidFill>
                <a:ea typeface="+mn-lt"/>
                <a:cs typeface="+mn-lt"/>
              </a:rPr>
              <a:t>Zgrzewanie laserowe </a:t>
            </a:r>
            <a:endParaRPr lang="pl-PL" sz="1700">
              <a:solidFill>
                <a:srgbClr val="FFFFFF"/>
              </a:solidFill>
            </a:endParaRPr>
          </a:p>
        </p:txBody>
      </p:sp>
    </p:spTree>
    <p:extLst>
      <p:ext uri="{BB962C8B-B14F-4D97-AF65-F5344CB8AC3E}">
        <p14:creationId xmlns:p14="http://schemas.microsoft.com/office/powerpoint/2010/main" val="330717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20">
            <a:extLst>
              <a:ext uri="{FF2B5EF4-FFF2-40B4-BE49-F238E27FC236}">
                <a16:creationId xmlns:a16="http://schemas.microsoft.com/office/drawing/2014/main" id="{531A7071-A1E3-4ABD-9E3C-984F3F9D1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w pomieszczeniu, srebro&#10;&#10;Opis wygenerowany automatycznie">
            <a:extLst>
              <a:ext uri="{FF2B5EF4-FFF2-40B4-BE49-F238E27FC236}">
                <a16:creationId xmlns:a16="http://schemas.microsoft.com/office/drawing/2014/main" id="{7DF192C9-AC92-F853-88D9-E078889826D8}"/>
              </a:ext>
            </a:extLst>
          </p:cNvPr>
          <p:cNvPicPr>
            <a:picLocks noChangeAspect="1"/>
          </p:cNvPicPr>
          <p:nvPr/>
        </p:nvPicPr>
        <p:blipFill rotWithShape="1">
          <a:blip r:embed="rId2">
            <a:duotone>
              <a:schemeClr val="bg2">
                <a:shade val="45000"/>
                <a:satMod val="135000"/>
              </a:schemeClr>
              <a:prstClr val="white"/>
            </a:duotone>
            <a:alphaModFix amt="15000"/>
          </a:blip>
          <a:srcRect l="10881" r="28229" b="-1"/>
          <a:stretch/>
        </p:blipFill>
        <p:spPr>
          <a:xfrm>
            <a:off x="-89985" y="-8874"/>
            <a:ext cx="12191999" cy="6858000"/>
          </a:xfrm>
          <a:prstGeom prst="rect">
            <a:avLst/>
          </a:prstGeom>
        </p:spPr>
      </p:pic>
      <p:grpSp>
        <p:nvGrpSpPr>
          <p:cNvPr id="40" name="Group 22">
            <a:extLst>
              <a:ext uri="{FF2B5EF4-FFF2-40B4-BE49-F238E27FC236}">
                <a16:creationId xmlns:a16="http://schemas.microsoft.com/office/drawing/2014/main" id="{D7450C65-F562-4A93-8E4C-2B1A1D6D13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AF0563B9-ECBE-4965-97D7-9882F6A74B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24">
              <a:extLst>
                <a:ext uri="{FF2B5EF4-FFF2-40B4-BE49-F238E27FC236}">
                  <a16:creationId xmlns:a16="http://schemas.microsoft.com/office/drawing/2014/main" id="{D7E91126-5A58-4664-9FA6-5EC835C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EF18AD9C-F20A-40DA-85EC-AE24CBA4C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5ED32872-350A-42F9-BACB-7E8FFE55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27">
              <a:extLst>
                <a:ext uri="{FF2B5EF4-FFF2-40B4-BE49-F238E27FC236}">
                  <a16:creationId xmlns:a16="http://schemas.microsoft.com/office/drawing/2014/main" id="{C409006C-800B-4ECA-9974-89CBD0498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AA88B005-7B82-4ACE-B3D5-1BAD7E2A5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DC68DADB-A002-4B49-8932-F71D25B3F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9">
              <a:extLst>
                <a:ext uri="{FF2B5EF4-FFF2-40B4-BE49-F238E27FC236}">
                  <a16:creationId xmlns:a16="http://schemas.microsoft.com/office/drawing/2014/main" id="{63238F89-5D1B-4101-8493-5A72E178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D4094520-ACA0-47DD-8EB5-084BD92E8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32">
              <a:extLst>
                <a:ext uri="{FF2B5EF4-FFF2-40B4-BE49-F238E27FC236}">
                  <a16:creationId xmlns:a16="http://schemas.microsoft.com/office/drawing/2014/main" id="{29E6287E-AD72-4AD3-981F-086045BCA5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A8B186D7-BF87-8AD6-66E0-340FF8F0564F}"/>
              </a:ext>
            </a:extLst>
          </p:cNvPr>
          <p:cNvSpPr>
            <a:spLocks noGrp="1"/>
          </p:cNvSpPr>
          <p:nvPr>
            <p:ph type="title"/>
          </p:nvPr>
        </p:nvSpPr>
        <p:spPr>
          <a:xfrm>
            <a:off x="677334" y="609600"/>
            <a:ext cx="8596668" cy="1320800"/>
          </a:xfrm>
        </p:spPr>
        <p:txBody>
          <a:bodyPr>
            <a:normAutofit/>
          </a:bodyPr>
          <a:lstStyle/>
          <a:p>
            <a:r>
              <a:rPr lang="pl-PL"/>
              <a:t>Zgrzewanie punktowe</a:t>
            </a:r>
          </a:p>
        </p:txBody>
      </p:sp>
      <p:sp>
        <p:nvSpPr>
          <p:cNvPr id="3" name="Symbol zastępczy zawartości 2">
            <a:extLst>
              <a:ext uri="{FF2B5EF4-FFF2-40B4-BE49-F238E27FC236}">
                <a16:creationId xmlns:a16="http://schemas.microsoft.com/office/drawing/2014/main" id="{FFFCCE1C-2AD5-5AD7-8D08-FE28185C7E2F}"/>
              </a:ext>
            </a:extLst>
          </p:cNvPr>
          <p:cNvSpPr>
            <a:spLocks noGrp="1"/>
          </p:cNvSpPr>
          <p:nvPr>
            <p:ph idx="1"/>
          </p:nvPr>
        </p:nvSpPr>
        <p:spPr>
          <a:xfrm>
            <a:off x="223992" y="1331070"/>
            <a:ext cx="8818516" cy="5221506"/>
          </a:xfrm>
        </p:spPr>
        <p:txBody>
          <a:bodyPr vert="horz" lIns="91440" tIns="45720" rIns="91440" bIns="45720" rtlCol="0" anchor="t">
            <a:normAutofit lnSpcReduction="10000"/>
          </a:bodyPr>
          <a:lstStyle/>
          <a:p>
            <a:pPr marL="0" indent="0" algn="just">
              <a:lnSpc>
                <a:spcPct val="90000"/>
              </a:lnSpc>
              <a:buNone/>
            </a:pPr>
            <a:r>
              <a:rPr lang="pl-PL" sz="1500">
                <a:ea typeface="+mn-lt"/>
                <a:cs typeface="+mn-lt"/>
              </a:rPr>
              <a:t>Technologia ta jest często stosowana do zgrzewania ogniwek </a:t>
            </a:r>
            <a:r>
              <a:rPr lang="pl-PL" sz="1500" err="1">
                <a:ea typeface="+mn-lt"/>
                <a:cs typeface="+mn-lt"/>
              </a:rPr>
              <a:t>litowo</a:t>
            </a:r>
            <a:r>
              <a:rPr lang="pl-PL" sz="1500">
                <a:ea typeface="+mn-lt"/>
                <a:cs typeface="+mn-lt"/>
              </a:rPr>
              <a:t>-jonowych, ponieważ są one bardzo cienkie i delikatne. Zgrzewanie punktowe pozwala na połączenie dwóch warstw folii separatora, które oddzielają elektrody od siebie. W tym procesie elektrody są umieszczone na paskach folii i zgrzewane w określonych miejscach za pomocą wysokiej mocy prądu.</a:t>
            </a:r>
            <a:br>
              <a:rPr lang="pl-PL" sz="1500">
                <a:ea typeface="+mn-lt"/>
                <a:cs typeface="+mn-lt"/>
              </a:rPr>
            </a:br>
            <a:br>
              <a:rPr lang="pl-PL" sz="1500">
                <a:ea typeface="+mn-lt"/>
                <a:cs typeface="+mn-lt"/>
              </a:rPr>
            </a:br>
            <a:r>
              <a:rPr lang="pl-PL" sz="1500">
                <a:ea typeface="+mn-lt"/>
                <a:cs typeface="+mn-lt"/>
              </a:rPr>
              <a:t>Podział zgrzewania punktowego ze względu na sposób doprowadzania prądu do zgrzewanych elementów:</a:t>
            </a:r>
            <a:br>
              <a:rPr lang="pl-PL" sz="1500">
                <a:ea typeface="+mn-lt"/>
                <a:cs typeface="+mn-lt"/>
              </a:rPr>
            </a:br>
            <a:r>
              <a:rPr lang="pl-PL" sz="1500">
                <a:ea typeface="+mn-lt"/>
                <a:cs typeface="+mn-lt"/>
              </a:rPr>
              <a:t>1) dwustronne jednopunktowe (najczęściej stosowane),</a:t>
            </a:r>
            <a:br>
              <a:rPr lang="pl-PL" sz="1500">
                <a:ea typeface="+mn-lt"/>
                <a:cs typeface="+mn-lt"/>
              </a:rPr>
            </a:br>
            <a:r>
              <a:rPr lang="pl-PL" sz="1500">
                <a:ea typeface="+mn-lt"/>
                <a:cs typeface="+mn-lt"/>
              </a:rPr>
              <a:t>2) dwustronne dwupunktowe,</a:t>
            </a:r>
            <a:br>
              <a:rPr lang="pl-PL" sz="1500">
                <a:ea typeface="+mn-lt"/>
                <a:cs typeface="+mn-lt"/>
              </a:rPr>
            </a:br>
            <a:r>
              <a:rPr lang="pl-PL" sz="1500">
                <a:ea typeface="+mn-lt"/>
                <a:cs typeface="+mn-lt"/>
              </a:rPr>
              <a:t>3) jednostronne jedno- i dwupunktowe.</a:t>
            </a:r>
            <a:br>
              <a:rPr lang="pl-PL" sz="1500">
                <a:ea typeface="+mn-lt"/>
                <a:cs typeface="+mn-lt"/>
              </a:rPr>
            </a:br>
            <a:br>
              <a:rPr lang="pl-PL" sz="1500">
                <a:ea typeface="+mn-lt"/>
                <a:cs typeface="+mn-lt"/>
              </a:rPr>
            </a:br>
            <a:r>
              <a:rPr lang="pl-PL" sz="1500">
                <a:ea typeface="+mn-lt"/>
                <a:cs typeface="+mn-lt"/>
              </a:rPr>
              <a:t>Przebieg zgrzewania punktowego:</a:t>
            </a:r>
            <a:br>
              <a:rPr lang="pl-PL" sz="1500">
                <a:ea typeface="+mn-lt"/>
                <a:cs typeface="+mn-lt"/>
              </a:rPr>
            </a:br>
            <a:r>
              <a:rPr lang="pl-PL" sz="1500">
                <a:ea typeface="+mn-lt"/>
                <a:cs typeface="+mn-lt"/>
              </a:rPr>
              <a:t>- dociśnięcie do siebie łączonych elementów elektrodami zgrzewarek,</a:t>
            </a:r>
            <a:br>
              <a:rPr lang="pl-PL" sz="1500">
                <a:ea typeface="+mn-lt"/>
                <a:cs typeface="+mn-lt"/>
              </a:rPr>
            </a:br>
            <a:r>
              <a:rPr lang="pl-PL" sz="1500">
                <a:ea typeface="+mn-lt"/>
                <a:cs typeface="+mn-lt"/>
              </a:rPr>
              <a:t>- nagrzewanie elementów miejscu łączenia (nagrzewanie jedno impulsowe lub wieloimpulsowe) i utworzenia ciekłego jądra zgrzeiny,</a:t>
            </a:r>
            <a:br>
              <a:rPr lang="pl-PL" sz="1500">
                <a:ea typeface="+mn-lt"/>
                <a:cs typeface="+mn-lt"/>
              </a:rPr>
            </a:br>
            <a:r>
              <a:rPr lang="pl-PL" sz="1500">
                <a:ea typeface="+mn-lt"/>
                <a:cs typeface="+mn-lt"/>
              </a:rPr>
              <a:t>- stygnięcie jądra zgrzeiny i powstanie jednolitego połączenia (po wyłączeniu zgrzewania),</a:t>
            </a:r>
            <a:br>
              <a:rPr lang="pl-PL" sz="1500">
                <a:ea typeface="+mn-lt"/>
                <a:cs typeface="+mn-lt"/>
              </a:rPr>
            </a:br>
            <a:br>
              <a:rPr lang="pl-PL" sz="1500">
                <a:ea typeface="+mn-lt"/>
                <a:cs typeface="+mn-lt"/>
              </a:rPr>
            </a:br>
            <a:r>
              <a:rPr lang="pl-PL" sz="1500">
                <a:ea typeface="+mn-lt"/>
                <a:cs typeface="+mn-lt"/>
              </a:rPr>
              <a:t>Parametry zgrzewania punktowego:</a:t>
            </a:r>
            <a:br>
              <a:rPr lang="pl-PL" sz="1500">
                <a:ea typeface="+mn-lt"/>
                <a:cs typeface="+mn-lt"/>
              </a:rPr>
            </a:br>
            <a:r>
              <a:rPr lang="pl-PL" sz="1500">
                <a:ea typeface="+mn-lt"/>
                <a:cs typeface="+mn-lt"/>
              </a:rPr>
              <a:t>- natężenie prądu zgrzewania,</a:t>
            </a:r>
            <a:br>
              <a:rPr lang="pl-PL" sz="1500">
                <a:ea typeface="+mn-lt"/>
                <a:cs typeface="+mn-lt"/>
              </a:rPr>
            </a:br>
            <a:r>
              <a:rPr lang="pl-PL" sz="1500">
                <a:ea typeface="+mn-lt"/>
                <a:cs typeface="+mn-lt"/>
              </a:rPr>
              <a:t>- czas przepływu prądu,</a:t>
            </a:r>
            <a:br>
              <a:rPr lang="pl-PL" sz="1500">
                <a:ea typeface="+mn-lt"/>
                <a:cs typeface="+mn-lt"/>
              </a:rPr>
            </a:br>
            <a:r>
              <a:rPr lang="pl-PL" sz="1500">
                <a:ea typeface="+mn-lt"/>
                <a:cs typeface="+mn-lt"/>
              </a:rPr>
              <a:t>- siła docisku elektrod.</a:t>
            </a:r>
            <a:br>
              <a:rPr lang="pl-PL" sz="1500">
                <a:ea typeface="+mn-lt"/>
                <a:cs typeface="+mn-lt"/>
              </a:rPr>
            </a:br>
            <a:br>
              <a:rPr lang="pl-PL" sz="1500">
                <a:ea typeface="+mn-lt"/>
                <a:cs typeface="+mn-lt"/>
              </a:rPr>
            </a:br>
            <a:r>
              <a:rPr lang="pl-PL" sz="1500">
                <a:ea typeface="+mn-lt"/>
                <a:cs typeface="+mn-lt"/>
              </a:rPr>
              <a:t>Parametry te dobiera się zależnie od: rodzaju metalu, grubości, kształtu i wymiarów zgrzewanych elementów i wymagań stawianych konstrukcji.[8]</a:t>
            </a:r>
            <a:br>
              <a:rPr lang="pl-PL" sz="1500">
                <a:ea typeface="+mn-lt"/>
                <a:cs typeface="+mn-lt"/>
              </a:rPr>
            </a:br>
            <a:br>
              <a:rPr lang="pl-PL" sz="1100">
                <a:ea typeface="+mn-lt"/>
                <a:cs typeface="+mn-lt"/>
              </a:rPr>
            </a:br>
            <a:endParaRPr lang="pl-PL" sz="1100"/>
          </a:p>
        </p:txBody>
      </p:sp>
      <p:pic>
        <p:nvPicPr>
          <p:cNvPr id="6" name="Obraz 6" descr="Obraz zawierający tekst&#10;&#10;Opis wygenerowany automatycznie">
            <a:extLst>
              <a:ext uri="{FF2B5EF4-FFF2-40B4-BE49-F238E27FC236}">
                <a16:creationId xmlns:a16="http://schemas.microsoft.com/office/drawing/2014/main" id="{4325382F-E6D0-B75A-42FC-1F750EB0C818}"/>
              </a:ext>
            </a:extLst>
          </p:cNvPr>
          <p:cNvPicPr>
            <a:picLocks noChangeAspect="1"/>
          </p:cNvPicPr>
          <p:nvPr/>
        </p:nvPicPr>
        <p:blipFill>
          <a:blip r:embed="rId3"/>
          <a:stretch>
            <a:fillRect/>
          </a:stretch>
        </p:blipFill>
        <p:spPr>
          <a:xfrm>
            <a:off x="9616451" y="3777987"/>
            <a:ext cx="2257425" cy="2562225"/>
          </a:xfrm>
          <a:prstGeom prst="rect">
            <a:avLst/>
          </a:prstGeom>
        </p:spPr>
      </p:pic>
      <p:sp>
        <p:nvSpPr>
          <p:cNvPr id="7" name="pole tekstowe 6">
            <a:extLst>
              <a:ext uri="{FF2B5EF4-FFF2-40B4-BE49-F238E27FC236}">
                <a16:creationId xmlns:a16="http://schemas.microsoft.com/office/drawing/2014/main" id="{38378E90-1C10-FE24-28A7-9FE41AB13C35}"/>
              </a:ext>
            </a:extLst>
          </p:cNvPr>
          <p:cNvSpPr txBox="1"/>
          <p:nvPr/>
        </p:nvSpPr>
        <p:spPr>
          <a:xfrm>
            <a:off x="8534400" y="6470248"/>
            <a:ext cx="54728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3.1. </a:t>
            </a:r>
            <a:r>
              <a:rPr lang="pl-PL" sz="1400"/>
              <a:t>Zasada zgrzewania punktowego [6]</a:t>
            </a:r>
          </a:p>
        </p:txBody>
      </p:sp>
    </p:spTree>
    <p:extLst>
      <p:ext uri="{BB962C8B-B14F-4D97-AF65-F5344CB8AC3E}">
        <p14:creationId xmlns:p14="http://schemas.microsoft.com/office/powerpoint/2010/main" val="3384731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Obraz 5" descr="Obraz zawierający pomarańcza/pomarańczowy, przewód, łącznik, konstrukcja&#10;&#10;Opis wygenerowany automatycznie">
            <a:extLst>
              <a:ext uri="{FF2B5EF4-FFF2-40B4-BE49-F238E27FC236}">
                <a16:creationId xmlns:a16="http://schemas.microsoft.com/office/drawing/2014/main" id="{A9D2905B-F7D6-D909-0A28-112D064922C0}"/>
              </a:ext>
            </a:extLst>
          </p:cNvPr>
          <p:cNvPicPr>
            <a:picLocks noChangeAspect="1"/>
          </p:cNvPicPr>
          <p:nvPr/>
        </p:nvPicPr>
        <p:blipFill rotWithShape="1">
          <a:blip r:embed="rId2"/>
          <a:srcRect t="13433" r="-1"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ytuł 1">
            <a:extLst>
              <a:ext uri="{FF2B5EF4-FFF2-40B4-BE49-F238E27FC236}">
                <a16:creationId xmlns:a16="http://schemas.microsoft.com/office/drawing/2014/main" id="{09B891B7-A6BA-C592-A39C-6A3C60DCF7D6}"/>
              </a:ext>
            </a:extLst>
          </p:cNvPr>
          <p:cNvSpPr>
            <a:spLocks noGrp="1"/>
          </p:cNvSpPr>
          <p:nvPr>
            <p:ph type="title"/>
          </p:nvPr>
        </p:nvSpPr>
        <p:spPr>
          <a:xfrm>
            <a:off x="677333" y="609600"/>
            <a:ext cx="3851123" cy="1320800"/>
          </a:xfrm>
        </p:spPr>
        <p:txBody>
          <a:bodyPr>
            <a:normAutofit/>
          </a:bodyPr>
          <a:lstStyle/>
          <a:p>
            <a:r>
              <a:rPr lang="pl-PL"/>
              <a:t>Zgrzewanie indukcyjne</a:t>
            </a:r>
          </a:p>
        </p:txBody>
      </p:sp>
      <p:sp>
        <p:nvSpPr>
          <p:cNvPr id="3" name="Symbol zastępczy zawartości 2">
            <a:extLst>
              <a:ext uri="{FF2B5EF4-FFF2-40B4-BE49-F238E27FC236}">
                <a16:creationId xmlns:a16="http://schemas.microsoft.com/office/drawing/2014/main" id="{8BAC28C2-0004-C48D-16FC-10D723B12CF6}"/>
              </a:ext>
            </a:extLst>
          </p:cNvPr>
          <p:cNvSpPr>
            <a:spLocks noGrp="1"/>
          </p:cNvSpPr>
          <p:nvPr>
            <p:ph idx="1"/>
          </p:nvPr>
        </p:nvSpPr>
        <p:spPr>
          <a:xfrm>
            <a:off x="223992" y="1842286"/>
            <a:ext cx="5240084" cy="4845329"/>
          </a:xfrm>
        </p:spPr>
        <p:txBody>
          <a:bodyPr vert="horz" lIns="91440" tIns="45720" rIns="91440" bIns="45720" rtlCol="0" anchor="t">
            <a:normAutofit fontScale="92500" lnSpcReduction="20000"/>
          </a:bodyPr>
          <a:lstStyle/>
          <a:p>
            <a:pPr marL="0" indent="0" algn="just">
              <a:buNone/>
            </a:pPr>
            <a:r>
              <a:rPr lang="pl-PL">
                <a:ea typeface="+mn-lt"/>
                <a:cs typeface="+mn-lt"/>
              </a:rPr>
              <a:t>Technologia ta jest stosowana do zgrzewania ogniwek niklowo-kadmowych oraz niklowo-wodorkowych. Proces zgrzewania falowego polega na umieszczeniu elektrod w specjalnych uchwytach, a następnie na przyłożeniu do nich fali elektromagnetycznej o odpowiedniej częstotliwości. W wyniku tego powstaje ciepło, które pozwala na połączenie elektrod</a:t>
            </a:r>
            <a:endParaRPr lang="pl-PL"/>
          </a:p>
          <a:p>
            <a:pPr marL="0" indent="0" algn="just">
              <a:buNone/>
            </a:pPr>
            <a:r>
              <a:rPr lang="pl-PL">
                <a:ea typeface="+mn-lt"/>
                <a:cs typeface="+mn-lt"/>
              </a:rPr>
              <a:t>Zgrzewanie to jest wykorzystywane do łączenia różnych metali, w tym stali, aluminium, miedzi i mosiądzu. Aby uzyskać połączenie, materiały są nagrzewane do odpowiedniej temperatury, a następnie uformowane w jedną całość poprzez użycie siły zgrzewania.</a:t>
            </a:r>
            <a:endParaRPr lang="pl-PL"/>
          </a:p>
          <a:p>
            <a:pPr marL="0" indent="0" algn="just">
              <a:buNone/>
            </a:pPr>
            <a:r>
              <a:rPr lang="pl-PL">
                <a:ea typeface="+mn-lt"/>
                <a:cs typeface="+mn-lt"/>
              </a:rPr>
              <a:t>Niektóre materiały są trudne do połączenia za pomocą zgrzewania, takie jak ceramika i metale reaktywne, takie jak magnez i beryl. Zastosowanie odpowiedniej atmosfery jest również ważne podczas procesu zgrzewania, w zależności od łączonych materiałów.[8]</a:t>
            </a:r>
            <a:endParaRPr lang="pl-PL"/>
          </a:p>
          <a:p>
            <a:pPr marL="0" indent="0">
              <a:buNone/>
            </a:pPr>
            <a:endParaRPr lang="pl-PL"/>
          </a:p>
        </p:txBody>
      </p:sp>
      <p:cxnSp>
        <p:nvCxnSpPr>
          <p:cNvPr id="15" name="Straight Connector 1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Obraz 6" descr="Obraz zawierający diagram&#10;&#10;Opis wygenerowany automatycznie">
            <a:extLst>
              <a:ext uri="{FF2B5EF4-FFF2-40B4-BE49-F238E27FC236}">
                <a16:creationId xmlns:a16="http://schemas.microsoft.com/office/drawing/2014/main" id="{2F77B22E-0585-3FF8-7944-043190D32136}"/>
              </a:ext>
            </a:extLst>
          </p:cNvPr>
          <p:cNvPicPr>
            <a:picLocks noChangeAspect="1"/>
          </p:cNvPicPr>
          <p:nvPr/>
        </p:nvPicPr>
        <p:blipFill>
          <a:blip r:embed="rId3"/>
          <a:stretch>
            <a:fillRect/>
          </a:stretch>
        </p:blipFill>
        <p:spPr>
          <a:xfrm>
            <a:off x="8830761" y="3041308"/>
            <a:ext cx="3288656" cy="2820243"/>
          </a:xfrm>
          <a:prstGeom prst="rect">
            <a:avLst/>
          </a:prstGeom>
        </p:spPr>
      </p:pic>
      <p:sp>
        <p:nvSpPr>
          <p:cNvPr id="8" name="pole tekstowe 7">
            <a:extLst>
              <a:ext uri="{FF2B5EF4-FFF2-40B4-BE49-F238E27FC236}">
                <a16:creationId xmlns:a16="http://schemas.microsoft.com/office/drawing/2014/main" id="{E6C8B111-8B08-D4C8-EBA8-EBDCFD70788A}"/>
              </a:ext>
            </a:extLst>
          </p:cNvPr>
          <p:cNvSpPr txBox="1"/>
          <p:nvPr/>
        </p:nvSpPr>
        <p:spPr>
          <a:xfrm>
            <a:off x="8897783" y="5870851"/>
            <a:ext cx="3327722"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l-PL" sz="1400" i="1"/>
              <a:t>Rys. 3.2. </a:t>
            </a:r>
            <a:r>
              <a:rPr lang="pl-PL" sz="1400">
                <a:ea typeface="+mn-lt"/>
                <a:cs typeface="+mn-lt"/>
              </a:rPr>
              <a:t>Zasada zgrzewania indukcyjnego: 1-płyty dociskowe, 2-cewka indukcyjna, 3-pierścień metalowy, 4-przedmiot zgrzewany. [9]</a:t>
            </a:r>
            <a:endParaRPr lang="pl-PL"/>
          </a:p>
          <a:p>
            <a:br>
              <a:rPr lang="en-US"/>
            </a:br>
            <a:endParaRPr lang="en-US"/>
          </a:p>
          <a:p>
            <a:endParaRPr lang="pl-PL" sz="1400" i="1"/>
          </a:p>
        </p:txBody>
      </p:sp>
    </p:spTree>
    <p:extLst>
      <p:ext uri="{BB962C8B-B14F-4D97-AF65-F5344CB8AC3E}">
        <p14:creationId xmlns:p14="http://schemas.microsoft.com/office/powerpoint/2010/main" val="3787628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4F18E2B-2CAA-134A-B542-9C669DED047B}"/>
              </a:ext>
            </a:extLst>
          </p:cNvPr>
          <p:cNvSpPr>
            <a:spLocks noGrp="1"/>
          </p:cNvSpPr>
          <p:nvPr>
            <p:ph type="title"/>
          </p:nvPr>
        </p:nvSpPr>
        <p:spPr>
          <a:xfrm>
            <a:off x="2786047" y="1929"/>
            <a:ext cx="6487955" cy="1320800"/>
          </a:xfrm>
        </p:spPr>
        <p:txBody>
          <a:bodyPr>
            <a:normAutofit/>
          </a:bodyPr>
          <a:lstStyle/>
          <a:p>
            <a:r>
              <a:rPr lang="pl-PL"/>
              <a:t>Zgrzewanie ultradźwiękowe </a:t>
            </a:r>
          </a:p>
        </p:txBody>
      </p:sp>
      <p:pic>
        <p:nvPicPr>
          <p:cNvPr id="5" name="Obraz 5" descr="Obraz zawierający tekst, w pomieszczeniu&#10;&#10;Opis wygenerowany automatycznie">
            <a:extLst>
              <a:ext uri="{FF2B5EF4-FFF2-40B4-BE49-F238E27FC236}">
                <a16:creationId xmlns:a16="http://schemas.microsoft.com/office/drawing/2014/main" id="{DA9FB5B4-2626-ABD5-3263-BA8A04695287}"/>
              </a:ext>
            </a:extLst>
          </p:cNvPr>
          <p:cNvPicPr>
            <a:picLocks noChangeAspect="1"/>
          </p:cNvPicPr>
          <p:nvPr/>
        </p:nvPicPr>
        <p:blipFill rotWithShape="1">
          <a:blip r:embed="rId2">
            <a:duotone>
              <a:prstClr val="black"/>
              <a:schemeClr val="tx2">
                <a:tint val="45000"/>
                <a:satMod val="400000"/>
              </a:schemeClr>
            </a:duotone>
          </a:blip>
          <a:srcRect l="24660" t="6490" r="15373"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18" name="Isosceles Triangle 13">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Symbol zastępczy zawartości 2">
            <a:extLst>
              <a:ext uri="{FF2B5EF4-FFF2-40B4-BE49-F238E27FC236}">
                <a16:creationId xmlns:a16="http://schemas.microsoft.com/office/drawing/2014/main" id="{3D974FFA-9400-FD2C-702B-1F6339E5A59E}"/>
              </a:ext>
            </a:extLst>
          </p:cNvPr>
          <p:cNvSpPr>
            <a:spLocks noGrp="1"/>
          </p:cNvSpPr>
          <p:nvPr>
            <p:ph idx="1"/>
          </p:nvPr>
        </p:nvSpPr>
        <p:spPr>
          <a:xfrm>
            <a:off x="2477390" y="665527"/>
            <a:ext cx="5619853" cy="6137835"/>
          </a:xfrm>
        </p:spPr>
        <p:txBody>
          <a:bodyPr vert="horz" lIns="91440" tIns="45720" rIns="91440" bIns="45720" rtlCol="0" anchor="t">
            <a:noAutofit/>
          </a:bodyPr>
          <a:lstStyle/>
          <a:p>
            <a:pPr marL="0" indent="0" algn="just">
              <a:buNone/>
            </a:pPr>
            <a:r>
              <a:rPr lang="pl-PL" sz="1400">
                <a:ea typeface="+mn-lt"/>
                <a:cs typeface="+mn-lt"/>
              </a:rPr>
              <a:t>W przypadku zgrzewania ultradźwiękowego ciepło do połączenia detali uzyskuje się w wyniku drgań cząsteczek materiału, z którego są zbudowane. Drgania doprowadza się do jednego z detali w wyniku dociśnięcia do niego narzędzia ultradźwiękowego (sonotrody). Następnie są one przewodzone przez materiał do miejsca styku detali, gdzie zmieniają się w ciepło potrzebne do uzyskania połączenia. Ciepło wydziela się w wyniku wzajemnych drgań cząsteczek materiałów zgrzewanych i powierzchni zgrzewanych.</a:t>
            </a:r>
            <a:endParaRPr lang="pl-PL" sz="1400"/>
          </a:p>
          <a:p>
            <a:pPr marL="285750" indent="-285750" algn="just">
              <a:buNone/>
            </a:pPr>
            <a:r>
              <a:rPr lang="pl-PL" sz="1400">
                <a:ea typeface="+mn-lt"/>
                <a:cs typeface="+mn-lt"/>
              </a:rPr>
              <a:t>Drgania są wytwarzane przez układ składający się z przetwornika piezoceramicznego, który potrafi zmieniać impulsy napięciowe na drgania mechaniczne. Drgania są odbierane przez falowód i przekazywane do narzędzia. Do pobudzenia przetwornika niezbędny jest generator wytwarzający prąd o odpowiednim napięciu i częstotliwości.</a:t>
            </a:r>
          </a:p>
          <a:p>
            <a:pPr algn="just">
              <a:buNone/>
            </a:pPr>
            <a:r>
              <a:rPr lang="pl-PL" sz="1400">
                <a:ea typeface="+mn-lt"/>
                <a:cs typeface="+mn-lt"/>
              </a:rPr>
              <a:t>Zgrzewanie ultradźwiękowe jest procesem najbardziej skomplikowanym technicznie i jak każdy z wymienionych procesów ma ograniczone zastosowanie. Ma jednak też szereg zalet, do których należą: możliwość bardzo precyzyjnego dawkowania wielkości energii potrzebnej do zgrzewania oraz wydzielenia jej w ściśle określonym miejscu.</a:t>
            </a:r>
            <a:endParaRPr lang="pl-PL" sz="1400"/>
          </a:p>
          <a:p>
            <a:pPr algn="just">
              <a:buNone/>
            </a:pPr>
            <a:r>
              <a:rPr lang="pl-PL" sz="1400">
                <a:ea typeface="+mn-lt"/>
                <a:cs typeface="+mn-lt"/>
              </a:rPr>
              <a:t>Do zgrzewania większych gabarytowo detali stosuje się niższe częstotliwości (najczęściej 20 kHz), do detali mniejszych stosuje się najczęściej 35 kHz, 36 kHz i 40 kHz (w zależności od producenta urządzenia). Przykłady detali zgrzewanych ultradźwiękowo [10].</a:t>
            </a:r>
            <a:endParaRPr lang="pl-PL" sz="1400"/>
          </a:p>
          <a:p>
            <a:pPr marL="0" indent="0">
              <a:buNone/>
            </a:pPr>
            <a:endParaRPr lang="pl-PL"/>
          </a:p>
          <a:p>
            <a:pPr marL="0" indent="0">
              <a:buNone/>
            </a:pPr>
            <a:endParaRPr lang="pl-PL"/>
          </a:p>
        </p:txBody>
      </p:sp>
      <p:pic>
        <p:nvPicPr>
          <p:cNvPr id="6" name="Obraz 6" descr="Obraz zawierający wykres&#10;&#10;Opis wygenerowany automatycznie">
            <a:extLst>
              <a:ext uri="{FF2B5EF4-FFF2-40B4-BE49-F238E27FC236}">
                <a16:creationId xmlns:a16="http://schemas.microsoft.com/office/drawing/2014/main" id="{26D1743D-F97E-D540-07F0-FE5F9E3D0061}"/>
              </a:ext>
            </a:extLst>
          </p:cNvPr>
          <p:cNvPicPr>
            <a:picLocks noChangeAspect="1"/>
          </p:cNvPicPr>
          <p:nvPr/>
        </p:nvPicPr>
        <p:blipFill>
          <a:blip r:embed="rId3"/>
          <a:stretch>
            <a:fillRect/>
          </a:stretch>
        </p:blipFill>
        <p:spPr>
          <a:xfrm>
            <a:off x="8216096" y="2572473"/>
            <a:ext cx="3948897" cy="2629383"/>
          </a:xfrm>
          <a:prstGeom prst="rect">
            <a:avLst/>
          </a:prstGeom>
        </p:spPr>
      </p:pic>
      <p:sp>
        <p:nvSpPr>
          <p:cNvPr id="7" name="pole tekstowe 6">
            <a:extLst>
              <a:ext uri="{FF2B5EF4-FFF2-40B4-BE49-F238E27FC236}">
                <a16:creationId xmlns:a16="http://schemas.microsoft.com/office/drawing/2014/main" id="{9451A2FC-9CE3-4817-A2E8-B7DA4985A5D1}"/>
              </a:ext>
            </a:extLst>
          </p:cNvPr>
          <p:cNvSpPr txBox="1"/>
          <p:nvPr/>
        </p:nvSpPr>
        <p:spPr>
          <a:xfrm>
            <a:off x="8003893" y="5245261"/>
            <a:ext cx="47784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3.3. </a:t>
            </a:r>
            <a:r>
              <a:rPr lang="pl-PL" sz="1400"/>
              <a:t>Zasada zgrzewania </a:t>
            </a:r>
            <a:r>
              <a:rPr lang="pl-PL" sz="1400" err="1"/>
              <a:t>ultradzwiękowego</a:t>
            </a:r>
            <a:r>
              <a:rPr lang="pl-PL" sz="1400"/>
              <a:t> [11]</a:t>
            </a:r>
          </a:p>
        </p:txBody>
      </p:sp>
    </p:spTree>
    <p:extLst>
      <p:ext uri="{BB962C8B-B14F-4D97-AF65-F5344CB8AC3E}">
        <p14:creationId xmlns:p14="http://schemas.microsoft.com/office/powerpoint/2010/main" val="2162508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1A7071-A1E3-4ABD-9E3C-984F3F9D1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a:extLst>
              <a:ext uri="{FF2B5EF4-FFF2-40B4-BE49-F238E27FC236}">
                <a16:creationId xmlns:a16="http://schemas.microsoft.com/office/drawing/2014/main" id="{B9B72D72-E6DB-FDE4-D69A-08EC0357144F}"/>
              </a:ext>
            </a:extLst>
          </p:cNvPr>
          <p:cNvPicPr>
            <a:picLocks noChangeAspect="1"/>
          </p:cNvPicPr>
          <p:nvPr/>
        </p:nvPicPr>
        <p:blipFill rotWithShape="1">
          <a:blip r:embed="rId2">
            <a:duotone>
              <a:schemeClr val="bg2">
                <a:shade val="45000"/>
                <a:satMod val="135000"/>
              </a:schemeClr>
              <a:prstClr val="white"/>
            </a:duotone>
            <a:alphaModFix amt="15000"/>
          </a:blip>
          <a:srcRect b="10000"/>
          <a:stretch/>
        </p:blipFill>
        <p:spPr>
          <a:xfrm>
            <a:off x="-3175" y="-18520"/>
            <a:ext cx="12191999" cy="6858000"/>
          </a:xfrm>
          <a:prstGeom prst="rect">
            <a:avLst/>
          </a:prstGeom>
        </p:spPr>
      </p:pic>
      <p:grpSp>
        <p:nvGrpSpPr>
          <p:cNvPr id="11" name="Group 10">
            <a:extLst>
              <a:ext uri="{FF2B5EF4-FFF2-40B4-BE49-F238E27FC236}">
                <a16:creationId xmlns:a16="http://schemas.microsoft.com/office/drawing/2014/main" id="{D7450C65-F562-4A93-8E4C-2B1A1D6D13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AF0563B9-ECBE-4965-97D7-9882F6A74B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7E91126-5A58-4664-9FA6-5EC835C63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EF18AD9C-F20A-40DA-85EC-AE24CBA4C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ED32872-350A-42F9-BACB-7E8FFE55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409006C-800B-4ECA-9974-89CBD0498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AA88B005-7B82-4ACE-B3D5-1BAD7E2A5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DC68DADB-A002-4B49-8932-F71D25B3F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63238F89-5D1B-4101-8493-5A72E178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4094520-ACA0-47DD-8EB5-084BD92E8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9E6287E-AD72-4AD3-981F-086045BCA5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ADEB0F5F-886D-D5B0-1CE0-3E5EB2CA40D3}"/>
              </a:ext>
            </a:extLst>
          </p:cNvPr>
          <p:cNvSpPr>
            <a:spLocks noGrp="1"/>
          </p:cNvSpPr>
          <p:nvPr>
            <p:ph type="title"/>
          </p:nvPr>
        </p:nvSpPr>
        <p:spPr>
          <a:xfrm>
            <a:off x="146828" y="98385"/>
            <a:ext cx="8596668" cy="1320800"/>
          </a:xfrm>
        </p:spPr>
        <p:txBody>
          <a:bodyPr>
            <a:normAutofit/>
          </a:bodyPr>
          <a:lstStyle/>
          <a:p>
            <a:r>
              <a:rPr lang="pl-PL"/>
              <a:t>Zgrzewanie laserowe </a:t>
            </a:r>
          </a:p>
        </p:txBody>
      </p:sp>
      <p:sp>
        <p:nvSpPr>
          <p:cNvPr id="3" name="Symbol zastępczy zawartości 2">
            <a:extLst>
              <a:ext uri="{FF2B5EF4-FFF2-40B4-BE49-F238E27FC236}">
                <a16:creationId xmlns:a16="http://schemas.microsoft.com/office/drawing/2014/main" id="{A5B9F333-70E4-EBC1-7621-6D7E4FD0EB9E}"/>
              </a:ext>
            </a:extLst>
          </p:cNvPr>
          <p:cNvSpPr>
            <a:spLocks noGrp="1"/>
          </p:cNvSpPr>
          <p:nvPr>
            <p:ph idx="1"/>
          </p:nvPr>
        </p:nvSpPr>
        <p:spPr>
          <a:xfrm>
            <a:off x="223992" y="887375"/>
            <a:ext cx="7111250" cy="5510873"/>
          </a:xfrm>
        </p:spPr>
        <p:txBody>
          <a:bodyPr vert="horz" lIns="91440" tIns="45720" rIns="91440" bIns="45720" rtlCol="0" anchor="t">
            <a:normAutofit/>
          </a:bodyPr>
          <a:lstStyle/>
          <a:p>
            <a:pPr marL="0" indent="0" algn="just">
              <a:buNone/>
            </a:pPr>
            <a:r>
              <a:rPr lang="pl-PL" sz="1400">
                <a:ea typeface="+mn-lt"/>
                <a:cs typeface="+mn-lt"/>
              </a:rPr>
              <a:t>Technologia ta jest stosowana do zgrzewania ogniwek </a:t>
            </a:r>
            <a:r>
              <a:rPr lang="pl-PL" sz="1400" err="1">
                <a:ea typeface="+mn-lt"/>
                <a:cs typeface="+mn-lt"/>
              </a:rPr>
              <a:t>litowo</a:t>
            </a:r>
            <a:r>
              <a:rPr lang="pl-PL" sz="1400">
                <a:ea typeface="+mn-lt"/>
                <a:cs typeface="+mn-lt"/>
              </a:rPr>
              <a:t>-jonowych. W tym procesie elektrody są umieszczone na specjalnych taśmach, a następnie są zgrzewane za pomocą wiązki lasera. W wyniku tego procesu elektrody są połączone ze sobą, a taśma jest przycinana w odpowiednim miejscu.</a:t>
            </a:r>
            <a:endParaRPr lang="pl-PL"/>
          </a:p>
          <a:p>
            <a:pPr marL="0" indent="0" algn="just">
              <a:buNone/>
            </a:pPr>
            <a:r>
              <a:rPr lang="pl-PL" sz="1400">
                <a:ea typeface="+mn-lt"/>
                <a:cs typeface="+mn-lt"/>
              </a:rPr>
              <a:t>Standardowo można rozróżnić cztery metody zgrzewania laserowego: zgrzewanie konturowe, quasi-symultaniczne, symultaniczne i z wykorzystaniem maskowania. Podczas zgrzewania tworzyw sztucznych stosowana moc lasera wynosi do ok. 300 W.</a:t>
            </a:r>
          </a:p>
          <a:p>
            <a:pPr marL="0" indent="0" algn="just">
              <a:buNone/>
            </a:pPr>
            <a:r>
              <a:rPr lang="pl-PL" sz="1400">
                <a:ea typeface="+mn-lt"/>
                <a:cs typeface="+mn-lt"/>
              </a:rPr>
              <a:t>Zalety zgrzewania laserowego:</a:t>
            </a:r>
          </a:p>
          <a:p>
            <a:pPr algn="just">
              <a:buFont typeface="Wingdings" charset="2"/>
              <a:buChar char="Ø"/>
            </a:pPr>
            <a:r>
              <a:rPr lang="pl-PL" sz="1400">
                <a:ea typeface="+mn-lt"/>
                <a:cs typeface="+mn-lt"/>
              </a:rPr>
              <a:t>Wysoka jakość i powtarzalność - Jakość spoin jest stała i wysoka. Wytrzymałość wykonanych spoin odpowiada właściwościom materiału podstawowego.</a:t>
            </a:r>
            <a:endParaRPr lang="pl-PL" sz="1400"/>
          </a:p>
          <a:p>
            <a:pPr algn="just">
              <a:buFont typeface="Wingdings" charset="2"/>
              <a:buChar char="Ø"/>
            </a:pPr>
            <a:r>
              <a:rPr lang="pl-PL" sz="1400">
                <a:ea typeface="+mn-lt"/>
                <a:cs typeface="+mn-lt"/>
              </a:rPr>
              <a:t>Możliwość elastycznego użytku - Spoinę można dowolnie dopasować do różnych geometrii elementów.</a:t>
            </a:r>
            <a:endParaRPr lang="pl-PL" sz="1400"/>
          </a:p>
          <a:p>
            <a:pPr algn="just">
              <a:buFont typeface="Wingdings" charset="2"/>
              <a:buChar char="Ø"/>
            </a:pPr>
            <a:r>
              <a:rPr lang="pl-PL" sz="1400">
                <a:ea typeface="+mn-lt"/>
                <a:cs typeface="+mn-lt"/>
              </a:rPr>
              <a:t>Brak pozostałości - W porównaniu z klejeniem oraz zgrzewaniem wibracyjnym i ultradźwiękowym podczas zgrzewania laserowego nie powstają pozostałości.</a:t>
            </a:r>
            <a:endParaRPr lang="pl-PL" sz="1400"/>
          </a:p>
          <a:p>
            <a:pPr algn="just">
              <a:buFont typeface="Wingdings" charset="2"/>
              <a:buChar char="Ø"/>
            </a:pPr>
            <a:r>
              <a:rPr lang="pl-PL" sz="1400">
                <a:ea typeface="+mn-lt"/>
                <a:cs typeface="+mn-lt"/>
              </a:rPr>
              <a:t>Delikatność - Wpływ ciepła jest ograniczony, co chroni wrażliwe podzespoły elektroniczne.</a:t>
            </a:r>
          </a:p>
          <a:p>
            <a:pPr algn="just">
              <a:buFont typeface="Wingdings" charset="2"/>
              <a:buChar char="Ø"/>
            </a:pPr>
            <a:r>
              <a:rPr lang="pl-PL" sz="1400">
                <a:ea typeface="+mn-lt"/>
                <a:cs typeface="+mn-lt"/>
              </a:rPr>
              <a:t>Brak zużycia i hałasu - Zgrzewanie laserowe tworzyw sztucznych chroni nie tylko materiał, ale także otoczenie. [12]</a:t>
            </a:r>
          </a:p>
          <a:p>
            <a:pPr>
              <a:buNone/>
            </a:pPr>
            <a:endParaRPr lang="pl-PL">
              <a:ea typeface="+mn-lt"/>
              <a:cs typeface="+mn-lt"/>
            </a:endParaRPr>
          </a:p>
          <a:p>
            <a:pPr marL="0" indent="0">
              <a:buNone/>
            </a:pPr>
            <a:endParaRPr lang="pl-PL">
              <a:ea typeface="+mn-lt"/>
              <a:cs typeface="+mn-lt"/>
            </a:endParaRPr>
          </a:p>
        </p:txBody>
      </p:sp>
      <p:pic>
        <p:nvPicPr>
          <p:cNvPr id="5" name="Obraz 5" descr="Obraz zawierający wykres, diagram&#10;&#10;Opis wygenerowany automatycznie">
            <a:extLst>
              <a:ext uri="{FF2B5EF4-FFF2-40B4-BE49-F238E27FC236}">
                <a16:creationId xmlns:a16="http://schemas.microsoft.com/office/drawing/2014/main" id="{982DA7F4-168E-F828-06BE-D9F8ABEC9380}"/>
              </a:ext>
            </a:extLst>
          </p:cNvPr>
          <p:cNvPicPr>
            <a:picLocks noChangeAspect="1"/>
          </p:cNvPicPr>
          <p:nvPr/>
        </p:nvPicPr>
        <p:blipFill>
          <a:blip r:embed="rId3"/>
          <a:stretch>
            <a:fillRect/>
          </a:stretch>
        </p:blipFill>
        <p:spPr>
          <a:xfrm>
            <a:off x="7328703" y="2319390"/>
            <a:ext cx="4788061" cy="2701498"/>
          </a:xfrm>
          <a:prstGeom prst="rect">
            <a:avLst/>
          </a:prstGeom>
        </p:spPr>
      </p:pic>
      <p:sp>
        <p:nvSpPr>
          <p:cNvPr id="8" name="pole tekstowe 7">
            <a:extLst>
              <a:ext uri="{FF2B5EF4-FFF2-40B4-BE49-F238E27FC236}">
                <a16:creationId xmlns:a16="http://schemas.microsoft.com/office/drawing/2014/main" id="{23BB733F-043F-6DA2-5C2A-F567E58B5C7B}"/>
              </a:ext>
            </a:extLst>
          </p:cNvPr>
          <p:cNvSpPr txBox="1"/>
          <p:nvPr/>
        </p:nvSpPr>
        <p:spPr>
          <a:xfrm>
            <a:off x="7888147" y="5129515"/>
            <a:ext cx="4006769" cy="317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3.4. </a:t>
            </a:r>
            <a:r>
              <a:rPr lang="pl-PL" sz="1400"/>
              <a:t>Zasada zgrzewania laserowego [12]</a:t>
            </a:r>
          </a:p>
        </p:txBody>
      </p:sp>
    </p:spTree>
    <p:extLst>
      <p:ext uri="{BB962C8B-B14F-4D97-AF65-F5344CB8AC3E}">
        <p14:creationId xmlns:p14="http://schemas.microsoft.com/office/powerpoint/2010/main" val="3089289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3" name="Straight Connector 112">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15"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7" name="Isosceles Triangle 116">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1" name="Isosceles Triangle 120">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2" name="Isosceles Triangle 121">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Obraz 3" descr="Obraz zawierający żółty, pomarańcza/pomarańczowy&#10;&#10;Opis wygenerowany automatycznie">
            <a:extLst>
              <a:ext uri="{FF2B5EF4-FFF2-40B4-BE49-F238E27FC236}">
                <a16:creationId xmlns:a16="http://schemas.microsoft.com/office/drawing/2014/main" id="{F42A215A-46F0-A1A2-B28C-29FE2726183D}"/>
              </a:ext>
            </a:extLst>
          </p:cNvPr>
          <p:cNvPicPr>
            <a:picLocks noChangeAspect="1"/>
          </p:cNvPicPr>
          <p:nvPr/>
        </p:nvPicPr>
        <p:blipFill rotWithShape="1">
          <a:blip r:embed="rId2"/>
          <a:srcRect l="23060" r="17752" b="1938"/>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ytuł 1">
            <a:extLst>
              <a:ext uri="{FF2B5EF4-FFF2-40B4-BE49-F238E27FC236}">
                <a16:creationId xmlns:a16="http://schemas.microsoft.com/office/drawing/2014/main" id="{D07D1F49-7F3C-21C3-CE62-EF950FAB996B}"/>
              </a:ext>
            </a:extLst>
          </p:cNvPr>
          <p:cNvSpPr>
            <a:spLocks noGrp="1"/>
          </p:cNvSpPr>
          <p:nvPr>
            <p:ph type="title"/>
          </p:nvPr>
        </p:nvSpPr>
        <p:spPr>
          <a:xfrm>
            <a:off x="-38049" y="1366521"/>
            <a:ext cx="5520382" cy="2369093"/>
          </a:xfrm>
        </p:spPr>
        <p:txBody>
          <a:bodyPr vert="horz" lIns="91440" tIns="45720" rIns="91440" bIns="45720" rtlCol="0" anchor="b">
            <a:normAutofit/>
          </a:bodyPr>
          <a:lstStyle/>
          <a:p>
            <a:pPr algn="r"/>
            <a:r>
              <a:rPr lang="en-US" sz="4800"/>
              <a:t>Systemy wizyjne </a:t>
            </a:r>
          </a:p>
        </p:txBody>
      </p:sp>
      <p:cxnSp>
        <p:nvCxnSpPr>
          <p:cNvPr id="124" name="Straight Connector 123">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12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2"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9230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1B136F-21CE-A240-45DC-F07F1CECD31C}"/>
              </a:ext>
            </a:extLst>
          </p:cNvPr>
          <p:cNvSpPr>
            <a:spLocks noGrp="1"/>
          </p:cNvSpPr>
          <p:nvPr>
            <p:ph type="title"/>
          </p:nvPr>
        </p:nvSpPr>
        <p:spPr>
          <a:xfrm>
            <a:off x="5536734" y="609600"/>
            <a:ext cx="3737268" cy="1320800"/>
          </a:xfrm>
        </p:spPr>
        <p:txBody>
          <a:bodyPr>
            <a:normAutofit/>
          </a:bodyPr>
          <a:lstStyle/>
          <a:p>
            <a:r>
              <a:rPr lang="pl-PL"/>
              <a:t>Spis treści:</a:t>
            </a:r>
          </a:p>
        </p:txBody>
      </p:sp>
      <p:sp>
        <p:nvSpPr>
          <p:cNvPr id="94" name="Symbol zastępczy zawartości 2">
            <a:extLst>
              <a:ext uri="{FF2B5EF4-FFF2-40B4-BE49-F238E27FC236}">
                <a16:creationId xmlns:a16="http://schemas.microsoft.com/office/drawing/2014/main" id="{6E320860-668E-30B4-E951-0BAB364D4873}"/>
              </a:ext>
            </a:extLst>
          </p:cNvPr>
          <p:cNvSpPr>
            <a:spLocks noGrp="1"/>
          </p:cNvSpPr>
          <p:nvPr>
            <p:ph idx="1"/>
          </p:nvPr>
        </p:nvSpPr>
        <p:spPr>
          <a:xfrm>
            <a:off x="5301370" y="1490396"/>
            <a:ext cx="4036897" cy="4808026"/>
          </a:xfrm>
        </p:spPr>
        <p:txBody>
          <a:bodyPr vert="horz" lIns="91440" tIns="45720" rIns="91440" bIns="45720" rtlCol="0" anchor="t">
            <a:normAutofit/>
          </a:bodyPr>
          <a:lstStyle/>
          <a:p>
            <a:pPr>
              <a:buAutoNum type="arabicPeriod"/>
            </a:pPr>
            <a:r>
              <a:rPr lang="pl-PL">
                <a:ea typeface="+mn-lt"/>
                <a:cs typeface="+mn-lt"/>
              </a:rPr>
              <a:t>Przegląd i analiza rynku robotów przemysłowych</a:t>
            </a:r>
            <a:br>
              <a:rPr lang="pl-PL">
                <a:ea typeface="+mn-lt"/>
                <a:cs typeface="+mn-lt"/>
              </a:rPr>
            </a:br>
            <a:r>
              <a:rPr lang="pl-PL">
                <a:ea typeface="+mn-lt"/>
                <a:cs typeface="+mn-lt"/>
              </a:rPr>
              <a:t>Raport "Word </a:t>
            </a:r>
            <a:r>
              <a:rPr lang="pl-PL" err="1">
                <a:ea typeface="+mn-lt"/>
                <a:cs typeface="+mn-lt"/>
              </a:rPr>
              <a:t>Robotics</a:t>
            </a:r>
            <a:r>
              <a:rPr lang="pl-PL">
                <a:ea typeface="+mn-lt"/>
                <a:cs typeface="+mn-lt"/>
              </a:rPr>
              <a:t>"  </a:t>
            </a:r>
            <a:br>
              <a:rPr lang="pl-PL">
                <a:ea typeface="+mn-lt"/>
                <a:cs typeface="+mn-lt"/>
              </a:rPr>
            </a:br>
            <a:r>
              <a:rPr lang="pl-PL">
                <a:ea typeface="+mn-lt"/>
                <a:cs typeface="+mn-lt"/>
              </a:rPr>
              <a:t>IRF 2021</a:t>
            </a:r>
            <a:endParaRPr lang="en-US">
              <a:ea typeface="+mn-lt"/>
              <a:cs typeface="+mn-lt"/>
            </a:endParaRPr>
          </a:p>
          <a:p>
            <a:pPr>
              <a:buAutoNum type="arabicPeriod"/>
            </a:pPr>
            <a:r>
              <a:rPr lang="pl-PL">
                <a:ea typeface="+mn-lt"/>
                <a:cs typeface="+mn-lt"/>
              </a:rPr>
              <a:t>Analiza rynku akumulatorów trakcyjnych</a:t>
            </a:r>
            <a:endParaRPr lang="en-US">
              <a:ea typeface="+mn-lt"/>
              <a:cs typeface="+mn-lt"/>
            </a:endParaRPr>
          </a:p>
          <a:p>
            <a:pPr>
              <a:buAutoNum type="arabicPeriod"/>
            </a:pPr>
            <a:r>
              <a:rPr lang="pl-PL">
                <a:ea typeface="+mn-lt"/>
                <a:cs typeface="+mn-lt"/>
              </a:rPr>
              <a:t>Przegląd istniejących rozwiązań produkcji akumulatorów</a:t>
            </a:r>
            <a:endParaRPr lang="en-US">
              <a:ea typeface="+mn-lt"/>
              <a:cs typeface="+mn-lt"/>
            </a:endParaRPr>
          </a:p>
          <a:p>
            <a:pPr>
              <a:buAutoNum type="arabicPeriod"/>
            </a:pPr>
            <a:r>
              <a:rPr lang="pl-PL">
                <a:ea typeface="+mn-lt"/>
                <a:cs typeface="+mn-lt"/>
              </a:rPr>
              <a:t>Przegląd i analiza technologii</a:t>
            </a:r>
            <a:endParaRPr lang="en-US">
              <a:ea typeface="+mn-lt"/>
              <a:cs typeface="+mn-lt"/>
            </a:endParaRPr>
          </a:p>
          <a:p>
            <a:pPr>
              <a:buAutoNum type="arabicPeriod"/>
            </a:pPr>
            <a:r>
              <a:rPr lang="pl-PL">
                <a:ea typeface="+mn-lt"/>
                <a:cs typeface="+mn-lt"/>
              </a:rPr>
              <a:t>Przegląd literatury</a:t>
            </a:r>
          </a:p>
          <a:p>
            <a:pPr>
              <a:buAutoNum type="arabicPeriod"/>
            </a:pPr>
            <a:r>
              <a:rPr lang="pl-PL">
                <a:ea typeface="+mn-lt"/>
                <a:cs typeface="+mn-lt"/>
              </a:rPr>
              <a:t>Założenia projektowe</a:t>
            </a:r>
          </a:p>
          <a:p>
            <a:pPr>
              <a:buAutoNum type="arabicPeriod"/>
            </a:pPr>
            <a:r>
              <a:rPr lang="pl-PL">
                <a:ea typeface="+mn-lt"/>
                <a:cs typeface="+mn-lt"/>
              </a:rPr>
              <a:t>Layout stanowiska</a:t>
            </a:r>
          </a:p>
          <a:p>
            <a:pPr>
              <a:buAutoNum type="arabicPeriod"/>
            </a:pPr>
            <a:r>
              <a:rPr lang="pl-PL">
                <a:ea typeface="+mn-lt"/>
                <a:cs typeface="+mn-lt"/>
              </a:rPr>
              <a:t>Wnioski</a:t>
            </a:r>
            <a:endParaRPr lang="pl-PL"/>
          </a:p>
        </p:txBody>
      </p:sp>
      <p:pic>
        <p:nvPicPr>
          <p:cNvPr id="92" name="Picture 60" descr="Lupa przedstawiająca spadek wydajności">
            <a:extLst>
              <a:ext uri="{FF2B5EF4-FFF2-40B4-BE49-F238E27FC236}">
                <a16:creationId xmlns:a16="http://schemas.microsoft.com/office/drawing/2014/main" id="{8B6B8985-F3F8-BFDE-8A4D-907E3CDB5CD1}"/>
              </a:ext>
            </a:extLst>
          </p:cNvPr>
          <p:cNvPicPr>
            <a:picLocks noChangeAspect="1"/>
          </p:cNvPicPr>
          <p:nvPr/>
        </p:nvPicPr>
        <p:blipFill rotWithShape="1">
          <a:blip r:embed="rId2"/>
          <a:srcRect l="9919" r="37571"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297538429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ACB315-3265-8A93-653B-588E7B21900B}"/>
              </a:ext>
            </a:extLst>
          </p:cNvPr>
          <p:cNvSpPr>
            <a:spLocks noGrp="1"/>
          </p:cNvSpPr>
          <p:nvPr>
            <p:ph type="title"/>
          </p:nvPr>
        </p:nvSpPr>
        <p:spPr/>
        <p:txBody>
          <a:bodyPr/>
          <a:lstStyle/>
          <a:p>
            <a:r>
              <a:rPr lang="pl-PL"/>
              <a:t>Analiza algorytmiczna</a:t>
            </a:r>
          </a:p>
        </p:txBody>
      </p:sp>
      <p:sp>
        <p:nvSpPr>
          <p:cNvPr id="3" name="Symbol zastępczy zawartości 2">
            <a:extLst>
              <a:ext uri="{FF2B5EF4-FFF2-40B4-BE49-F238E27FC236}">
                <a16:creationId xmlns:a16="http://schemas.microsoft.com/office/drawing/2014/main" id="{81AF05C9-2039-B5C2-7407-459CACE9AE4B}"/>
              </a:ext>
            </a:extLst>
          </p:cNvPr>
          <p:cNvSpPr>
            <a:spLocks noGrp="1"/>
          </p:cNvSpPr>
          <p:nvPr>
            <p:ph idx="1"/>
          </p:nvPr>
        </p:nvSpPr>
        <p:spPr>
          <a:xfrm>
            <a:off x="677334" y="2160589"/>
            <a:ext cx="7008403" cy="3880773"/>
          </a:xfrm>
        </p:spPr>
        <p:txBody>
          <a:bodyPr vert="horz" lIns="91440" tIns="45720" rIns="91440" bIns="45720" rtlCol="0" anchor="t">
            <a:normAutofit/>
          </a:bodyPr>
          <a:lstStyle/>
          <a:p>
            <a:r>
              <a:rPr lang="pl-PL">
                <a:ea typeface="+mn-lt"/>
                <a:cs typeface="+mn-lt"/>
              </a:rPr>
              <a:t>Filtracja obrazów, metoda ta obejmuje stosowanie różnych filtrów, takich jak filtry wygładzające (np. filtr Gaussa), filtry wyostrzające (np. filtr Laplace'a), filtry detekcji krawędzi (np. filtr </a:t>
            </a:r>
            <a:r>
              <a:rPr lang="pl-PL" err="1">
                <a:ea typeface="+mn-lt"/>
                <a:cs typeface="+mn-lt"/>
              </a:rPr>
              <a:t>Sobela</a:t>
            </a:r>
            <a:r>
              <a:rPr lang="pl-PL">
                <a:ea typeface="+mn-lt"/>
                <a:cs typeface="+mn-lt"/>
              </a:rPr>
              <a:t>). Filtry są stosowane do poprawy jakości obrazów, redukcji szumów, wykrywania krawędzi i innych operacji.</a:t>
            </a:r>
            <a:endParaRPr lang="pl-PL"/>
          </a:p>
          <a:p>
            <a:r>
              <a:rPr lang="pl-PL">
                <a:ea typeface="+mn-lt"/>
                <a:cs typeface="+mn-lt"/>
              </a:rPr>
              <a:t>Progowanie obrazów, to metoda przekształcania obrazu w obraz binarny, gdzie piksele są przypisywane do jednej z dwóch klas na podstawie ustalonego progu. Progowanie jest używane do segmentacji obrazów, czyli wyodrębniania obszarów o określonych cechach.</a:t>
            </a:r>
            <a:endParaRPr lang="pl-PL"/>
          </a:p>
          <a:p>
            <a:endParaRPr lang="pl-PL"/>
          </a:p>
        </p:txBody>
      </p:sp>
      <p:pic>
        <p:nvPicPr>
          <p:cNvPr id="5" name="Obraz 5" descr="Obraz zawierający tekst&#10;&#10;Opis wygenerowany automatycznie">
            <a:extLst>
              <a:ext uri="{FF2B5EF4-FFF2-40B4-BE49-F238E27FC236}">
                <a16:creationId xmlns:a16="http://schemas.microsoft.com/office/drawing/2014/main" id="{98428901-FE96-D01F-4A77-5C62DA1FAA53}"/>
              </a:ext>
            </a:extLst>
          </p:cNvPr>
          <p:cNvPicPr>
            <a:picLocks noChangeAspect="1"/>
          </p:cNvPicPr>
          <p:nvPr/>
        </p:nvPicPr>
        <p:blipFill>
          <a:blip r:embed="rId2"/>
          <a:stretch>
            <a:fillRect/>
          </a:stretch>
        </p:blipFill>
        <p:spPr>
          <a:xfrm>
            <a:off x="8687545" y="3716184"/>
            <a:ext cx="2143125" cy="2143125"/>
          </a:xfrm>
          <a:prstGeom prst="rect">
            <a:avLst/>
          </a:prstGeom>
        </p:spPr>
      </p:pic>
      <p:pic>
        <p:nvPicPr>
          <p:cNvPr id="6" name="Obraz 6" descr="Obraz zawierający tekst, osoba, kobieta&#10;&#10;Opis wygenerowany automatycznie">
            <a:extLst>
              <a:ext uri="{FF2B5EF4-FFF2-40B4-BE49-F238E27FC236}">
                <a16:creationId xmlns:a16="http://schemas.microsoft.com/office/drawing/2014/main" id="{143D8075-6BED-0F06-FFA8-1BE32347FC33}"/>
              </a:ext>
            </a:extLst>
          </p:cNvPr>
          <p:cNvPicPr>
            <a:picLocks noChangeAspect="1"/>
          </p:cNvPicPr>
          <p:nvPr/>
        </p:nvPicPr>
        <p:blipFill>
          <a:blip r:embed="rId3"/>
          <a:stretch>
            <a:fillRect/>
          </a:stretch>
        </p:blipFill>
        <p:spPr>
          <a:xfrm>
            <a:off x="8688923" y="735835"/>
            <a:ext cx="2066925" cy="2209800"/>
          </a:xfrm>
          <a:prstGeom prst="rect">
            <a:avLst/>
          </a:prstGeom>
        </p:spPr>
      </p:pic>
      <p:sp>
        <p:nvSpPr>
          <p:cNvPr id="8" name="pole tekstowe 7">
            <a:extLst>
              <a:ext uri="{FF2B5EF4-FFF2-40B4-BE49-F238E27FC236}">
                <a16:creationId xmlns:a16="http://schemas.microsoft.com/office/drawing/2014/main" id="{DD079B01-1A32-23D9-F878-32C850DF5C41}"/>
              </a:ext>
            </a:extLst>
          </p:cNvPr>
          <p:cNvSpPr txBox="1"/>
          <p:nvPr/>
        </p:nvSpPr>
        <p:spPr>
          <a:xfrm>
            <a:off x="8554737" y="3003654"/>
            <a:ext cx="50967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4.5. Obraz wejściowy</a:t>
            </a:r>
            <a:endParaRPr lang="pl-PL" sz="1400"/>
          </a:p>
        </p:txBody>
      </p:sp>
      <p:sp>
        <p:nvSpPr>
          <p:cNvPr id="9" name="pole tekstowe 8">
            <a:extLst>
              <a:ext uri="{FF2B5EF4-FFF2-40B4-BE49-F238E27FC236}">
                <a16:creationId xmlns:a16="http://schemas.microsoft.com/office/drawing/2014/main" id="{94577389-4555-FEF5-A29A-FB4C87F7B6E8}"/>
              </a:ext>
            </a:extLst>
          </p:cNvPr>
          <p:cNvSpPr txBox="1"/>
          <p:nvPr/>
        </p:nvSpPr>
        <p:spPr>
          <a:xfrm>
            <a:off x="8582279" y="5978208"/>
            <a:ext cx="50967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3.6. Obraz po binaryzacji</a:t>
            </a:r>
            <a:endParaRPr lang="pl-PL" sz="1400"/>
          </a:p>
        </p:txBody>
      </p:sp>
    </p:spTree>
    <p:extLst>
      <p:ext uri="{BB962C8B-B14F-4D97-AF65-F5344CB8AC3E}">
        <p14:creationId xmlns:p14="http://schemas.microsoft.com/office/powerpoint/2010/main" val="3483405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ACB315-3265-8A93-653B-588E7B21900B}"/>
              </a:ext>
            </a:extLst>
          </p:cNvPr>
          <p:cNvSpPr>
            <a:spLocks noGrp="1"/>
          </p:cNvSpPr>
          <p:nvPr>
            <p:ph type="title"/>
          </p:nvPr>
        </p:nvSpPr>
        <p:spPr/>
        <p:txBody>
          <a:bodyPr/>
          <a:lstStyle/>
          <a:p>
            <a:r>
              <a:rPr lang="pl-PL"/>
              <a:t>Analiza algorytmiczna</a:t>
            </a:r>
          </a:p>
        </p:txBody>
      </p:sp>
      <p:sp>
        <p:nvSpPr>
          <p:cNvPr id="3" name="Symbol zastępczy zawartości 2">
            <a:extLst>
              <a:ext uri="{FF2B5EF4-FFF2-40B4-BE49-F238E27FC236}">
                <a16:creationId xmlns:a16="http://schemas.microsoft.com/office/drawing/2014/main" id="{81AF05C9-2039-B5C2-7407-459CACE9AE4B}"/>
              </a:ext>
            </a:extLst>
          </p:cNvPr>
          <p:cNvSpPr>
            <a:spLocks noGrp="1"/>
          </p:cNvSpPr>
          <p:nvPr>
            <p:ph idx="1"/>
          </p:nvPr>
        </p:nvSpPr>
        <p:spPr>
          <a:xfrm>
            <a:off x="613069" y="1710734"/>
            <a:ext cx="8174354" cy="3880773"/>
          </a:xfrm>
        </p:spPr>
        <p:txBody>
          <a:bodyPr vert="horz" lIns="91440" tIns="45720" rIns="91440" bIns="45720" rtlCol="0" anchor="t">
            <a:normAutofit/>
          </a:bodyPr>
          <a:lstStyle/>
          <a:p>
            <a:pPr algn="just"/>
            <a:r>
              <a:rPr lang="pl-PL">
                <a:ea typeface="+mn-lt"/>
                <a:cs typeface="+mn-lt"/>
              </a:rPr>
              <a:t>Transformacje geometryczne, obejmuje operacje takie jak przekształcenie afiniczne, przekształcenie perspektywiczne, rotacja, przesunięcie, skalowanie, itp. Są stosowane do zmiany geometrii obrazu, np. do korekcji perspektywy, zmiany rozmiaru, obracania obrazu.</a:t>
            </a:r>
            <a:endParaRPr lang="pl-PL"/>
          </a:p>
          <a:p>
            <a:pPr algn="just"/>
            <a:r>
              <a:rPr lang="pl-PL">
                <a:ea typeface="+mn-lt"/>
                <a:cs typeface="+mn-lt"/>
              </a:rPr>
              <a:t>Ekstrakcja cech, jest to proces wyodrębniania istotnych cech z obrazu, które mogą być użyte do dalszej analizy lub klasyfikacji. Metody ekstrakcji cech obejmują takie techniki jak histogramy kolorów, deskryptory tekstur, cechy kształtu, cechy krawędzi.</a:t>
            </a:r>
            <a:endParaRPr lang="pl-PL"/>
          </a:p>
          <a:p>
            <a:pPr algn="just"/>
            <a:endParaRPr lang="pl-PL"/>
          </a:p>
          <a:p>
            <a:pPr algn="just"/>
            <a:endParaRPr lang="pl-PL"/>
          </a:p>
        </p:txBody>
      </p:sp>
      <p:pic>
        <p:nvPicPr>
          <p:cNvPr id="4" name="Obraz 4" descr="Obraz zawierający tekst, pozowanie&#10;&#10;Opis wygenerowany automatycznie">
            <a:extLst>
              <a:ext uri="{FF2B5EF4-FFF2-40B4-BE49-F238E27FC236}">
                <a16:creationId xmlns:a16="http://schemas.microsoft.com/office/drawing/2014/main" id="{EE2E09AD-E6F0-7360-C71D-8440BFF98D2A}"/>
              </a:ext>
            </a:extLst>
          </p:cNvPr>
          <p:cNvPicPr>
            <a:picLocks noChangeAspect="1"/>
          </p:cNvPicPr>
          <p:nvPr/>
        </p:nvPicPr>
        <p:blipFill>
          <a:blip r:embed="rId2"/>
          <a:stretch>
            <a:fillRect/>
          </a:stretch>
        </p:blipFill>
        <p:spPr>
          <a:xfrm>
            <a:off x="5660835" y="4277814"/>
            <a:ext cx="6057440" cy="2011385"/>
          </a:xfrm>
          <a:prstGeom prst="rect">
            <a:avLst/>
          </a:prstGeom>
        </p:spPr>
      </p:pic>
      <p:sp>
        <p:nvSpPr>
          <p:cNvPr id="6" name="pole tekstowe 5">
            <a:extLst>
              <a:ext uri="{FF2B5EF4-FFF2-40B4-BE49-F238E27FC236}">
                <a16:creationId xmlns:a16="http://schemas.microsoft.com/office/drawing/2014/main" id="{F6DF07B1-AA97-5783-B2A6-BD5850638C72}"/>
              </a:ext>
            </a:extLst>
          </p:cNvPr>
          <p:cNvSpPr txBox="1"/>
          <p:nvPr/>
        </p:nvSpPr>
        <p:spPr>
          <a:xfrm>
            <a:off x="5589364" y="6391341"/>
            <a:ext cx="50967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3.7. Przykładowe transformacje</a:t>
            </a:r>
          </a:p>
        </p:txBody>
      </p:sp>
    </p:spTree>
    <p:extLst>
      <p:ext uri="{BB962C8B-B14F-4D97-AF65-F5344CB8AC3E}">
        <p14:creationId xmlns:p14="http://schemas.microsoft.com/office/powerpoint/2010/main" val="278106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ACB315-3265-8A93-653B-588E7B21900B}"/>
              </a:ext>
            </a:extLst>
          </p:cNvPr>
          <p:cNvSpPr>
            <a:spLocks noGrp="1"/>
          </p:cNvSpPr>
          <p:nvPr>
            <p:ph type="title"/>
          </p:nvPr>
        </p:nvSpPr>
        <p:spPr/>
        <p:txBody>
          <a:bodyPr/>
          <a:lstStyle/>
          <a:p>
            <a:r>
              <a:rPr lang="pl-PL"/>
              <a:t>Analiza algorytmiczna - </a:t>
            </a:r>
            <a:r>
              <a:rPr lang="pl-PL" err="1"/>
              <a:t>OpenCv</a:t>
            </a:r>
          </a:p>
        </p:txBody>
      </p:sp>
      <p:sp>
        <p:nvSpPr>
          <p:cNvPr id="3" name="Symbol zastępczy zawartości 2">
            <a:extLst>
              <a:ext uri="{FF2B5EF4-FFF2-40B4-BE49-F238E27FC236}">
                <a16:creationId xmlns:a16="http://schemas.microsoft.com/office/drawing/2014/main" id="{81AF05C9-2039-B5C2-7407-459CACE9AE4B}"/>
              </a:ext>
            </a:extLst>
          </p:cNvPr>
          <p:cNvSpPr>
            <a:spLocks noGrp="1"/>
          </p:cNvSpPr>
          <p:nvPr>
            <p:ph idx="1"/>
          </p:nvPr>
        </p:nvSpPr>
        <p:spPr>
          <a:xfrm>
            <a:off x="677334" y="2160589"/>
            <a:ext cx="7008403" cy="3880773"/>
          </a:xfrm>
        </p:spPr>
        <p:txBody>
          <a:bodyPr vert="horz" lIns="91440" tIns="45720" rIns="91440" bIns="45720" rtlCol="0" anchor="t">
            <a:normAutofit/>
          </a:bodyPr>
          <a:lstStyle/>
          <a:p>
            <a:pPr algn="just"/>
            <a:r>
              <a:rPr lang="pl-PL" err="1">
                <a:ea typeface="+mn-lt"/>
                <a:cs typeface="+mn-lt"/>
              </a:rPr>
              <a:t>OpenCV</a:t>
            </a:r>
            <a:r>
              <a:rPr lang="pl-PL">
                <a:ea typeface="+mn-lt"/>
                <a:cs typeface="+mn-lt"/>
              </a:rPr>
              <a:t> (Open Source </a:t>
            </a:r>
            <a:r>
              <a:rPr lang="pl-PL" err="1">
                <a:ea typeface="+mn-lt"/>
                <a:cs typeface="+mn-lt"/>
              </a:rPr>
              <a:t>Computer</a:t>
            </a:r>
            <a:r>
              <a:rPr lang="pl-PL">
                <a:ea typeface="+mn-lt"/>
                <a:cs typeface="+mn-lt"/>
              </a:rPr>
              <a:t> </a:t>
            </a:r>
            <a:r>
              <a:rPr lang="pl-PL" err="1">
                <a:ea typeface="+mn-lt"/>
                <a:cs typeface="+mn-lt"/>
              </a:rPr>
              <a:t>Vision</a:t>
            </a:r>
            <a:r>
              <a:rPr lang="pl-PL">
                <a:ea typeface="+mn-lt"/>
                <a:cs typeface="+mn-lt"/>
              </a:rPr>
              <a:t> Library) to otwarta biblioteka programistyczna, która dostarcza zestaw narzędzi do przetwarzania obrazów i analizy obrazów. </a:t>
            </a:r>
            <a:r>
              <a:rPr lang="pl-PL" err="1">
                <a:ea typeface="+mn-lt"/>
                <a:cs typeface="+mn-lt"/>
              </a:rPr>
              <a:t>OpenCV</a:t>
            </a:r>
            <a:r>
              <a:rPr lang="pl-PL">
                <a:ea typeface="+mn-lt"/>
                <a:cs typeface="+mn-lt"/>
              </a:rPr>
              <a:t> została opracowana w języku C++ i jest szeroko stosowana w dziedzinie przetwarzania obrazów, widzenia komputerowego, robotyki, rzeczywistości rozszerzonej i innych dziedzinach związanych z analizą wizualną.</a:t>
            </a:r>
            <a:endParaRPr lang="pl-PL"/>
          </a:p>
          <a:p>
            <a:endParaRPr lang="pl-PL"/>
          </a:p>
          <a:p>
            <a:endParaRPr lang="pl-PL"/>
          </a:p>
        </p:txBody>
      </p:sp>
      <p:pic>
        <p:nvPicPr>
          <p:cNvPr id="4" name="Obraz 4" descr="Obraz zawierający logo&#10;&#10;Opis wygenerowany automatycznie">
            <a:extLst>
              <a:ext uri="{FF2B5EF4-FFF2-40B4-BE49-F238E27FC236}">
                <a16:creationId xmlns:a16="http://schemas.microsoft.com/office/drawing/2014/main" id="{0EBAA066-81A3-9F08-D0ED-5C927A129FBE}"/>
              </a:ext>
            </a:extLst>
          </p:cNvPr>
          <p:cNvPicPr>
            <a:picLocks noChangeAspect="1"/>
          </p:cNvPicPr>
          <p:nvPr/>
        </p:nvPicPr>
        <p:blipFill>
          <a:blip r:embed="rId2"/>
          <a:stretch>
            <a:fillRect/>
          </a:stretch>
        </p:blipFill>
        <p:spPr>
          <a:xfrm>
            <a:off x="7552063" y="4053283"/>
            <a:ext cx="3450115" cy="1643359"/>
          </a:xfrm>
          <a:prstGeom prst="rect">
            <a:avLst/>
          </a:prstGeom>
        </p:spPr>
      </p:pic>
      <p:sp>
        <p:nvSpPr>
          <p:cNvPr id="6" name="pole tekstowe 5">
            <a:extLst>
              <a:ext uri="{FF2B5EF4-FFF2-40B4-BE49-F238E27FC236}">
                <a16:creationId xmlns:a16="http://schemas.microsoft.com/office/drawing/2014/main" id="{84FEF93D-9AAB-9E8E-A848-8080A35BB402}"/>
              </a:ext>
            </a:extLst>
          </p:cNvPr>
          <p:cNvSpPr txBox="1"/>
          <p:nvPr/>
        </p:nvSpPr>
        <p:spPr>
          <a:xfrm>
            <a:off x="7508135" y="5776232"/>
            <a:ext cx="50967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3.8. Logo projektu </a:t>
            </a:r>
            <a:r>
              <a:rPr lang="pl-PL" sz="1400" i="1" err="1"/>
              <a:t>OpenCV</a:t>
            </a:r>
            <a:endParaRPr lang="pl-PL" sz="1400" err="1"/>
          </a:p>
        </p:txBody>
      </p:sp>
    </p:spTree>
    <p:extLst>
      <p:ext uri="{BB962C8B-B14F-4D97-AF65-F5344CB8AC3E}">
        <p14:creationId xmlns:p14="http://schemas.microsoft.com/office/powerpoint/2010/main" val="1622943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ACB315-3265-8A93-653B-588E7B21900B}"/>
              </a:ext>
            </a:extLst>
          </p:cNvPr>
          <p:cNvSpPr>
            <a:spLocks noGrp="1"/>
          </p:cNvSpPr>
          <p:nvPr>
            <p:ph type="title"/>
          </p:nvPr>
        </p:nvSpPr>
        <p:spPr/>
        <p:txBody>
          <a:bodyPr/>
          <a:lstStyle/>
          <a:p>
            <a:r>
              <a:rPr lang="pl-PL"/>
              <a:t>Sieci neuronowe – </a:t>
            </a:r>
            <a:r>
              <a:rPr lang="pl-PL" err="1"/>
              <a:t>deep</a:t>
            </a:r>
            <a:r>
              <a:rPr lang="pl-PL"/>
              <a:t> learning</a:t>
            </a:r>
          </a:p>
        </p:txBody>
      </p:sp>
      <p:sp>
        <p:nvSpPr>
          <p:cNvPr id="3" name="Symbol zastępczy zawartości 2">
            <a:extLst>
              <a:ext uri="{FF2B5EF4-FFF2-40B4-BE49-F238E27FC236}">
                <a16:creationId xmlns:a16="http://schemas.microsoft.com/office/drawing/2014/main" id="{81AF05C9-2039-B5C2-7407-459CACE9AE4B}"/>
              </a:ext>
            </a:extLst>
          </p:cNvPr>
          <p:cNvSpPr>
            <a:spLocks noGrp="1"/>
          </p:cNvSpPr>
          <p:nvPr>
            <p:ph idx="1"/>
          </p:nvPr>
        </p:nvSpPr>
        <p:spPr>
          <a:xfrm>
            <a:off x="339739" y="1822994"/>
            <a:ext cx="5760871" cy="3880773"/>
          </a:xfrm>
        </p:spPr>
        <p:txBody>
          <a:bodyPr vert="horz" lIns="91440" tIns="45720" rIns="91440" bIns="45720" rtlCol="0" anchor="t">
            <a:normAutofit fontScale="92500" lnSpcReduction="10000"/>
          </a:bodyPr>
          <a:lstStyle/>
          <a:p>
            <a:pPr algn="just"/>
            <a:r>
              <a:rPr lang="pl-PL" sz="1700">
                <a:ea typeface="+mn-lt"/>
                <a:cs typeface="+mn-lt"/>
              </a:rPr>
              <a:t>Głębokie uczenie w systemach wizyjnych jest jednym z kluczowych obszarów zastosowań sztucznej inteligencji w robotyce. Obejmuje ono:</a:t>
            </a:r>
            <a:endParaRPr lang="pl-PL" sz="1700"/>
          </a:p>
          <a:p>
            <a:pPr lvl="1"/>
            <a:r>
              <a:rPr lang="pl-PL">
                <a:ea typeface="+mn-lt"/>
                <a:cs typeface="+mn-lt"/>
              </a:rPr>
              <a:t>rozpoznawanie obiektów/klasyfikacja</a:t>
            </a:r>
          </a:p>
          <a:p>
            <a:pPr lvl="1"/>
            <a:r>
              <a:rPr lang="pl-PL">
                <a:ea typeface="+mn-lt"/>
                <a:cs typeface="+mn-lt"/>
              </a:rPr>
              <a:t>lokalizacji i śledzenia obiektów</a:t>
            </a:r>
          </a:p>
          <a:p>
            <a:r>
              <a:rPr lang="pl-PL"/>
              <a:t>Zalety:</a:t>
            </a:r>
          </a:p>
          <a:p>
            <a:pPr lvl="1"/>
            <a:r>
              <a:rPr lang="pl-PL" sz="1500"/>
              <a:t>Idealne do rozpoznawania obrazów</a:t>
            </a:r>
          </a:p>
          <a:p>
            <a:pPr lvl="1"/>
            <a:r>
              <a:rPr lang="pl-PL" sz="1500"/>
              <a:t>Adaptacyjność i skuteczność</a:t>
            </a:r>
          </a:p>
          <a:p>
            <a:r>
              <a:rPr lang="pl-PL"/>
              <a:t>Wady:</a:t>
            </a:r>
          </a:p>
          <a:p>
            <a:pPr lvl="1"/>
            <a:r>
              <a:rPr lang="pl-PL" sz="1500"/>
              <a:t>Duża moc obliczeniowa</a:t>
            </a:r>
          </a:p>
          <a:p>
            <a:pPr lvl="1"/>
            <a:r>
              <a:rPr lang="pl-PL" sz="1500"/>
              <a:t>Duże </a:t>
            </a:r>
            <a:r>
              <a:rPr lang="pl-PL" sz="1500" err="1"/>
              <a:t>otagowane</a:t>
            </a:r>
            <a:r>
              <a:rPr lang="pl-PL" sz="1500"/>
              <a:t> zbiory uczące</a:t>
            </a:r>
          </a:p>
          <a:p>
            <a:pPr lvl="1"/>
            <a:r>
              <a:rPr lang="pl-PL" sz="1500"/>
              <a:t>Zdolność do generalizacji </a:t>
            </a:r>
          </a:p>
          <a:p>
            <a:pPr lvl="1"/>
            <a:endParaRPr lang="pl-PL"/>
          </a:p>
        </p:txBody>
      </p:sp>
      <p:pic>
        <p:nvPicPr>
          <p:cNvPr id="4" name="Obraz 4" descr="Obraz zawierający diagram&#10;&#10;Opis wygenerowany automatycznie">
            <a:extLst>
              <a:ext uri="{FF2B5EF4-FFF2-40B4-BE49-F238E27FC236}">
                <a16:creationId xmlns:a16="http://schemas.microsoft.com/office/drawing/2014/main" id="{D67E2223-492F-0B5D-F77A-0E8554C5892D}"/>
              </a:ext>
            </a:extLst>
          </p:cNvPr>
          <p:cNvPicPr>
            <a:picLocks noChangeAspect="1"/>
          </p:cNvPicPr>
          <p:nvPr/>
        </p:nvPicPr>
        <p:blipFill>
          <a:blip r:embed="rId2"/>
          <a:stretch>
            <a:fillRect/>
          </a:stretch>
        </p:blipFill>
        <p:spPr>
          <a:xfrm>
            <a:off x="6094071" y="1062992"/>
            <a:ext cx="5762263" cy="4722370"/>
          </a:xfrm>
          <a:prstGeom prst="rect">
            <a:avLst/>
          </a:prstGeom>
        </p:spPr>
      </p:pic>
      <p:sp>
        <p:nvSpPr>
          <p:cNvPr id="6" name="pole tekstowe 5">
            <a:extLst>
              <a:ext uri="{FF2B5EF4-FFF2-40B4-BE49-F238E27FC236}">
                <a16:creationId xmlns:a16="http://schemas.microsoft.com/office/drawing/2014/main" id="{1455C50E-296E-1664-99BA-4C2A2FF99D20}"/>
              </a:ext>
            </a:extLst>
          </p:cNvPr>
          <p:cNvSpPr txBox="1"/>
          <p:nvPr/>
        </p:nvSpPr>
        <p:spPr>
          <a:xfrm>
            <a:off x="6424809" y="5831317"/>
            <a:ext cx="50967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3.9. Przykładowa sieć neuronowa</a:t>
            </a:r>
            <a:endParaRPr lang="pl-PL" sz="1400"/>
          </a:p>
        </p:txBody>
      </p:sp>
    </p:spTree>
    <p:extLst>
      <p:ext uri="{BB962C8B-B14F-4D97-AF65-F5344CB8AC3E}">
        <p14:creationId xmlns:p14="http://schemas.microsoft.com/office/powerpoint/2010/main" val="165587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ACB315-3265-8A93-653B-588E7B21900B}"/>
              </a:ext>
            </a:extLst>
          </p:cNvPr>
          <p:cNvSpPr>
            <a:spLocks noGrp="1"/>
          </p:cNvSpPr>
          <p:nvPr>
            <p:ph type="title"/>
          </p:nvPr>
        </p:nvSpPr>
        <p:spPr/>
        <p:txBody>
          <a:bodyPr/>
          <a:lstStyle/>
          <a:p>
            <a:r>
              <a:rPr lang="pl-PL" err="1"/>
              <a:t>Deep</a:t>
            </a:r>
            <a:r>
              <a:rPr lang="pl-PL"/>
              <a:t> learning - klasyfikacja</a:t>
            </a:r>
          </a:p>
        </p:txBody>
      </p:sp>
      <p:sp>
        <p:nvSpPr>
          <p:cNvPr id="3" name="Symbol zastępczy zawartości 2">
            <a:extLst>
              <a:ext uri="{FF2B5EF4-FFF2-40B4-BE49-F238E27FC236}">
                <a16:creationId xmlns:a16="http://schemas.microsoft.com/office/drawing/2014/main" id="{81AF05C9-2039-B5C2-7407-459CACE9AE4B}"/>
              </a:ext>
            </a:extLst>
          </p:cNvPr>
          <p:cNvSpPr>
            <a:spLocks noGrp="1"/>
          </p:cNvSpPr>
          <p:nvPr>
            <p:ph idx="1"/>
          </p:nvPr>
        </p:nvSpPr>
        <p:spPr>
          <a:xfrm>
            <a:off x="677334" y="2160589"/>
            <a:ext cx="5760871" cy="3880773"/>
          </a:xfrm>
        </p:spPr>
        <p:txBody>
          <a:bodyPr vert="horz" lIns="91440" tIns="45720" rIns="91440" bIns="45720" rtlCol="0" anchor="t">
            <a:normAutofit/>
          </a:bodyPr>
          <a:lstStyle/>
          <a:p>
            <a:pPr algn="just"/>
            <a:r>
              <a:rPr lang="pl-PL">
                <a:ea typeface="+mn-lt"/>
                <a:cs typeface="+mn-lt"/>
              </a:rPr>
              <a:t>Wykorzystanie sieci neuronowych do rozpoznawania obiektów na obrazach lub wideo, takich jak elementy otoczenia, narzędzia czy części robotów, co może być użyteczne w zautomatyzowanych procesach montażu, inspekcji jakościowej czy nawigacji autonomicznych robotów.</a:t>
            </a:r>
          </a:p>
          <a:p>
            <a:pPr algn="just"/>
            <a:r>
              <a:rPr lang="pl-PL"/>
              <a:t>Przykładowe modele: </a:t>
            </a:r>
          </a:p>
          <a:p>
            <a:pPr lvl="1" algn="just"/>
            <a:r>
              <a:rPr lang="pl-PL" err="1">
                <a:ea typeface="+mn-lt"/>
                <a:cs typeface="+mn-lt"/>
              </a:rPr>
              <a:t>ResNet</a:t>
            </a:r>
            <a:endParaRPr lang="pl-PL">
              <a:ea typeface="+mn-lt"/>
              <a:cs typeface="+mn-lt"/>
            </a:endParaRPr>
          </a:p>
          <a:p>
            <a:pPr lvl="1" algn="just"/>
            <a:r>
              <a:rPr lang="pl-PL" err="1">
                <a:ea typeface="+mn-lt"/>
                <a:cs typeface="+mn-lt"/>
              </a:rPr>
              <a:t>GoogLeNet</a:t>
            </a:r>
            <a:endParaRPr lang="pl-PL" err="1"/>
          </a:p>
          <a:p>
            <a:pPr lvl="1" algn="just"/>
            <a:r>
              <a:rPr lang="pl-PL" err="1">
                <a:ea typeface="+mn-lt"/>
                <a:cs typeface="+mn-lt"/>
              </a:rPr>
              <a:t>AlexNet</a:t>
            </a:r>
          </a:p>
          <a:p>
            <a:pPr lvl="1" algn="just"/>
            <a:endParaRPr lang="pl-PL">
              <a:ea typeface="+mn-lt"/>
              <a:cs typeface="+mn-lt"/>
            </a:endParaRPr>
          </a:p>
          <a:p>
            <a:pPr marL="0" indent="0" algn="just">
              <a:buNone/>
            </a:pPr>
            <a:endParaRPr lang="pl-PL">
              <a:ea typeface="+mn-lt"/>
              <a:cs typeface="+mn-lt"/>
            </a:endParaRPr>
          </a:p>
        </p:txBody>
      </p:sp>
      <p:pic>
        <p:nvPicPr>
          <p:cNvPr id="4" name="Obraz 4">
            <a:extLst>
              <a:ext uri="{FF2B5EF4-FFF2-40B4-BE49-F238E27FC236}">
                <a16:creationId xmlns:a16="http://schemas.microsoft.com/office/drawing/2014/main" id="{7C9B3541-084F-B1BE-BAED-998BF75A9169}"/>
              </a:ext>
            </a:extLst>
          </p:cNvPr>
          <p:cNvPicPr>
            <a:picLocks noChangeAspect="1"/>
          </p:cNvPicPr>
          <p:nvPr/>
        </p:nvPicPr>
        <p:blipFill>
          <a:blip r:embed="rId2"/>
          <a:stretch>
            <a:fillRect/>
          </a:stretch>
        </p:blipFill>
        <p:spPr>
          <a:xfrm>
            <a:off x="7285822" y="1671027"/>
            <a:ext cx="4074404" cy="3699561"/>
          </a:xfrm>
          <a:prstGeom prst="rect">
            <a:avLst/>
          </a:prstGeom>
        </p:spPr>
      </p:pic>
      <p:sp>
        <p:nvSpPr>
          <p:cNvPr id="6" name="pole tekstowe 5">
            <a:extLst>
              <a:ext uri="{FF2B5EF4-FFF2-40B4-BE49-F238E27FC236}">
                <a16:creationId xmlns:a16="http://schemas.microsoft.com/office/drawing/2014/main" id="{ECEB1E58-6561-13A3-92C7-54F939F48989}"/>
              </a:ext>
            </a:extLst>
          </p:cNvPr>
          <p:cNvSpPr txBox="1"/>
          <p:nvPr/>
        </p:nvSpPr>
        <p:spPr>
          <a:xfrm>
            <a:off x="7251074" y="5427365"/>
            <a:ext cx="50967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3.10. Kategoryzacja</a:t>
            </a:r>
            <a:endParaRPr lang="pl-PL" sz="1400"/>
          </a:p>
        </p:txBody>
      </p:sp>
    </p:spTree>
    <p:extLst>
      <p:ext uri="{BB962C8B-B14F-4D97-AF65-F5344CB8AC3E}">
        <p14:creationId xmlns:p14="http://schemas.microsoft.com/office/powerpoint/2010/main" val="193716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4ACB315-3265-8A93-653B-588E7B21900B}"/>
              </a:ext>
            </a:extLst>
          </p:cNvPr>
          <p:cNvSpPr>
            <a:spLocks noGrp="1"/>
          </p:cNvSpPr>
          <p:nvPr>
            <p:ph type="title"/>
          </p:nvPr>
        </p:nvSpPr>
        <p:spPr/>
        <p:txBody>
          <a:bodyPr/>
          <a:lstStyle/>
          <a:p>
            <a:r>
              <a:rPr lang="pl-PL"/>
              <a:t>Deep learning – lokalizacja i śledzenie</a:t>
            </a:r>
          </a:p>
        </p:txBody>
      </p:sp>
      <p:sp>
        <p:nvSpPr>
          <p:cNvPr id="3" name="Symbol zastępczy zawartości 2">
            <a:extLst>
              <a:ext uri="{FF2B5EF4-FFF2-40B4-BE49-F238E27FC236}">
                <a16:creationId xmlns:a16="http://schemas.microsoft.com/office/drawing/2014/main" id="{81AF05C9-2039-B5C2-7407-459CACE9AE4B}"/>
              </a:ext>
            </a:extLst>
          </p:cNvPr>
          <p:cNvSpPr>
            <a:spLocks noGrp="1"/>
          </p:cNvSpPr>
          <p:nvPr>
            <p:ph idx="1"/>
          </p:nvPr>
        </p:nvSpPr>
        <p:spPr>
          <a:xfrm>
            <a:off x="677334" y="2160589"/>
            <a:ext cx="5760871" cy="3880773"/>
          </a:xfrm>
        </p:spPr>
        <p:txBody>
          <a:bodyPr vert="horz" lIns="91440" tIns="45720" rIns="91440" bIns="45720" rtlCol="0" anchor="t">
            <a:normAutofit/>
          </a:bodyPr>
          <a:lstStyle/>
          <a:p>
            <a:r>
              <a:rPr lang="pl-PL">
                <a:ea typeface="+mn-lt"/>
                <a:cs typeface="+mn-lt"/>
              </a:rPr>
              <a:t>Lokalizacja i śledzenie obiektów: Wykorzystanie technik uczenia maszynowego do lokalizacji i śledzenia obiektów w czasie rzeczywistym, takich jak narzędzia, części robotów czy obiekty otoczenia, co może być przydatne w zadaniach manipulacyjnych, interakcji z otoczeniem czy współpracy robotów z ludźmi.</a:t>
            </a:r>
          </a:p>
          <a:p>
            <a:endParaRPr lang="pl-PL">
              <a:ea typeface="+mn-lt"/>
              <a:cs typeface="+mn-lt"/>
            </a:endParaRPr>
          </a:p>
          <a:p>
            <a:pPr marL="0" indent="0">
              <a:buNone/>
            </a:pPr>
            <a:r>
              <a:rPr lang="pl-PL">
                <a:ea typeface="+mn-lt"/>
                <a:cs typeface="+mn-lt"/>
              </a:rPr>
              <a:t>    Np.. YOLOV4 (</a:t>
            </a:r>
            <a:r>
              <a:rPr lang="pl-PL" err="1">
                <a:ea typeface="+mn-lt"/>
                <a:cs typeface="+mn-lt"/>
              </a:rPr>
              <a:t>You</a:t>
            </a:r>
            <a:r>
              <a:rPr lang="pl-PL">
                <a:ea typeface="+mn-lt"/>
                <a:cs typeface="+mn-lt"/>
              </a:rPr>
              <a:t> </a:t>
            </a:r>
            <a:r>
              <a:rPr lang="pl-PL" err="1">
                <a:ea typeface="+mn-lt"/>
                <a:cs typeface="+mn-lt"/>
              </a:rPr>
              <a:t>Only</a:t>
            </a:r>
            <a:r>
              <a:rPr lang="pl-PL">
                <a:ea typeface="+mn-lt"/>
                <a:cs typeface="+mn-lt"/>
              </a:rPr>
              <a:t> </a:t>
            </a:r>
            <a:r>
              <a:rPr lang="pl-PL" err="1">
                <a:ea typeface="+mn-lt"/>
                <a:cs typeface="+mn-lt"/>
              </a:rPr>
              <a:t>Look</a:t>
            </a:r>
            <a:r>
              <a:rPr lang="pl-PL">
                <a:ea typeface="+mn-lt"/>
                <a:cs typeface="+mn-lt"/>
              </a:rPr>
              <a:t> </a:t>
            </a:r>
            <a:r>
              <a:rPr lang="pl-PL" err="1">
                <a:ea typeface="+mn-lt"/>
                <a:cs typeface="+mn-lt"/>
              </a:rPr>
              <a:t>Once</a:t>
            </a:r>
            <a:r>
              <a:rPr lang="pl-PL">
                <a:ea typeface="+mn-lt"/>
                <a:cs typeface="+mn-lt"/>
              </a:rPr>
              <a:t>), </a:t>
            </a:r>
            <a:r>
              <a:rPr lang="pl-PL" err="1">
                <a:ea typeface="+mn-lt"/>
                <a:cs typeface="+mn-lt"/>
              </a:rPr>
              <a:t>Faster</a:t>
            </a:r>
            <a:r>
              <a:rPr lang="pl-PL">
                <a:ea typeface="+mn-lt"/>
                <a:cs typeface="+mn-lt"/>
              </a:rPr>
              <a:t> R-CNN, R-FCN</a:t>
            </a:r>
          </a:p>
        </p:txBody>
      </p:sp>
      <p:pic>
        <p:nvPicPr>
          <p:cNvPr id="5" name="Obraz 5" descr="Obraz zawierający tekst, scena, droga, autostrada&#10;&#10;Opis wygenerowany automatycznie">
            <a:extLst>
              <a:ext uri="{FF2B5EF4-FFF2-40B4-BE49-F238E27FC236}">
                <a16:creationId xmlns:a16="http://schemas.microsoft.com/office/drawing/2014/main" id="{7293BB89-8759-8684-2541-EBC8DCDA8B0C}"/>
              </a:ext>
            </a:extLst>
          </p:cNvPr>
          <p:cNvPicPr>
            <a:picLocks noChangeAspect="1"/>
          </p:cNvPicPr>
          <p:nvPr/>
        </p:nvPicPr>
        <p:blipFill rotWithShape="1">
          <a:blip r:embed="rId2"/>
          <a:srcRect l="12594" r="13158" b="255"/>
          <a:stretch/>
        </p:blipFill>
        <p:spPr>
          <a:xfrm>
            <a:off x="7106856" y="1483498"/>
            <a:ext cx="4818497" cy="4768767"/>
          </a:xfrm>
          <a:prstGeom prst="rect">
            <a:avLst/>
          </a:prstGeom>
        </p:spPr>
      </p:pic>
      <p:sp>
        <p:nvSpPr>
          <p:cNvPr id="6" name="pole tekstowe 5">
            <a:extLst>
              <a:ext uri="{FF2B5EF4-FFF2-40B4-BE49-F238E27FC236}">
                <a16:creationId xmlns:a16="http://schemas.microsoft.com/office/drawing/2014/main" id="{312A2BA0-CB71-7A52-4E93-70F896AA6212}"/>
              </a:ext>
            </a:extLst>
          </p:cNvPr>
          <p:cNvSpPr txBox="1"/>
          <p:nvPr/>
        </p:nvSpPr>
        <p:spPr>
          <a:xfrm>
            <a:off x="7021557" y="6290353"/>
            <a:ext cx="50967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3.11. Zastosowanie algorytmu YOLOv4</a:t>
            </a:r>
            <a:endParaRPr lang="pl-PL" sz="1400"/>
          </a:p>
        </p:txBody>
      </p:sp>
    </p:spTree>
    <p:extLst>
      <p:ext uri="{BB962C8B-B14F-4D97-AF65-F5344CB8AC3E}">
        <p14:creationId xmlns:p14="http://schemas.microsoft.com/office/powerpoint/2010/main" val="2473281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Obraz 3" descr="Obraz zawierający zabawka&#10;&#10;Opis wygenerowany automatycznie">
            <a:extLst>
              <a:ext uri="{FF2B5EF4-FFF2-40B4-BE49-F238E27FC236}">
                <a16:creationId xmlns:a16="http://schemas.microsoft.com/office/drawing/2014/main" id="{7534320B-4CE5-A6F3-A8C2-BB375F4EB282}"/>
              </a:ext>
            </a:extLst>
          </p:cNvPr>
          <p:cNvPicPr>
            <a:picLocks noChangeAspect="1"/>
          </p:cNvPicPr>
          <p:nvPr/>
        </p:nvPicPr>
        <p:blipFill rotWithShape="1">
          <a:blip r:embed="rId2"/>
          <a:srcRect l="23328" r="18126" b="909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ytuł 1">
            <a:extLst>
              <a:ext uri="{FF2B5EF4-FFF2-40B4-BE49-F238E27FC236}">
                <a16:creationId xmlns:a16="http://schemas.microsoft.com/office/drawing/2014/main" id="{80CBADA1-CCB0-C365-41CD-6D42070E1FD2}"/>
              </a:ext>
            </a:extLst>
          </p:cNvPr>
          <p:cNvSpPr>
            <a:spLocks noGrp="1"/>
          </p:cNvSpPr>
          <p:nvPr>
            <p:ph type="title"/>
          </p:nvPr>
        </p:nvSpPr>
        <p:spPr>
          <a:xfrm>
            <a:off x="375084" y="2807895"/>
            <a:ext cx="4088190" cy="2369093"/>
          </a:xfrm>
        </p:spPr>
        <p:txBody>
          <a:bodyPr vert="horz" lIns="91440" tIns="45720" rIns="91440" bIns="45720" rtlCol="0" anchor="b">
            <a:normAutofit/>
          </a:bodyPr>
          <a:lstStyle/>
          <a:p>
            <a:pPr algn="r"/>
            <a:r>
              <a:rPr lang="en-US" sz="4800"/>
              <a:t>4. </a:t>
            </a:r>
            <a:r>
              <a:rPr lang="en-US" sz="4800" err="1"/>
              <a:t>Przegląd</a:t>
            </a:r>
            <a:r>
              <a:rPr lang="en-US" sz="4800"/>
              <a:t> </a:t>
            </a:r>
            <a:r>
              <a:rPr lang="en-US" sz="4800" err="1"/>
              <a:t>istniejących</a:t>
            </a:r>
            <a:r>
              <a:rPr lang="en-US" sz="4800"/>
              <a:t> </a:t>
            </a:r>
            <a:r>
              <a:rPr lang="pl-PL" sz="4800"/>
              <a:t>rozwiązań</a:t>
            </a:r>
            <a:r>
              <a:rPr lang="en-US" sz="4800"/>
              <a:t> </a:t>
            </a:r>
          </a:p>
          <a:p>
            <a:pPr marL="742950" indent="-742950" algn="r"/>
            <a:endParaRPr lang="en-US" sz="4800"/>
          </a:p>
        </p:txBody>
      </p:sp>
      <p:cxnSp>
        <p:nvCxnSpPr>
          <p:cNvPr id="54" name="Straight Connector 53">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49088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CD11446-A63E-434B-E9E8-2A054FA5F715}"/>
              </a:ext>
            </a:extLst>
          </p:cNvPr>
          <p:cNvSpPr>
            <a:spLocks noGrp="1"/>
          </p:cNvSpPr>
          <p:nvPr>
            <p:ph type="title"/>
          </p:nvPr>
        </p:nvSpPr>
        <p:spPr>
          <a:xfrm>
            <a:off x="243283" y="281650"/>
            <a:ext cx="9135678" cy="828876"/>
          </a:xfrm>
        </p:spPr>
        <p:txBody>
          <a:bodyPr>
            <a:normAutofit/>
          </a:bodyPr>
          <a:lstStyle/>
          <a:p>
            <a:r>
              <a:rPr lang="pl-PL"/>
              <a:t>Przegląd istniejących rozwiązań </a:t>
            </a:r>
          </a:p>
        </p:txBody>
      </p:sp>
      <p:sp>
        <p:nvSpPr>
          <p:cNvPr id="5" name="pole tekstowe 4">
            <a:extLst>
              <a:ext uri="{FF2B5EF4-FFF2-40B4-BE49-F238E27FC236}">
                <a16:creationId xmlns:a16="http://schemas.microsoft.com/office/drawing/2014/main" id="{1736DEAE-B3D1-7190-7965-EAE9B1F097B6}"/>
              </a:ext>
            </a:extLst>
          </p:cNvPr>
          <p:cNvSpPr txBox="1"/>
          <p:nvPr/>
        </p:nvSpPr>
        <p:spPr>
          <a:xfrm>
            <a:off x="6964103" y="1350379"/>
            <a:ext cx="4180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endParaRPr lang="pl-PL"/>
          </a:p>
        </p:txBody>
      </p:sp>
      <p:sp>
        <p:nvSpPr>
          <p:cNvPr id="7" name="pole tekstowe 6">
            <a:extLst>
              <a:ext uri="{FF2B5EF4-FFF2-40B4-BE49-F238E27FC236}">
                <a16:creationId xmlns:a16="http://schemas.microsoft.com/office/drawing/2014/main" id="{89C1E946-1CBD-803B-D3AD-F945FDB10EA4}"/>
              </a:ext>
            </a:extLst>
          </p:cNvPr>
          <p:cNvSpPr txBox="1"/>
          <p:nvPr/>
        </p:nvSpPr>
        <p:spPr>
          <a:xfrm>
            <a:off x="6341834" y="6084196"/>
            <a:ext cx="57584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4.1. </a:t>
            </a:r>
            <a:r>
              <a:rPr lang="pl-PL" sz="1400" i="1" err="1"/>
              <a:t>Loga</a:t>
            </a:r>
            <a:r>
              <a:rPr lang="pl-PL" sz="1400" i="1"/>
              <a:t> firm specjalizujących się w produkcji akumulatorów</a:t>
            </a:r>
          </a:p>
        </p:txBody>
      </p:sp>
      <p:sp>
        <p:nvSpPr>
          <p:cNvPr id="6" name="Symbol zastępczy zawartości 5">
            <a:extLst>
              <a:ext uri="{FF2B5EF4-FFF2-40B4-BE49-F238E27FC236}">
                <a16:creationId xmlns:a16="http://schemas.microsoft.com/office/drawing/2014/main" id="{07FBC891-10FB-D9A7-CB68-799A090F0A2E}"/>
              </a:ext>
            </a:extLst>
          </p:cNvPr>
          <p:cNvSpPr>
            <a:spLocks noGrp="1"/>
          </p:cNvSpPr>
          <p:nvPr>
            <p:ph idx="1"/>
          </p:nvPr>
        </p:nvSpPr>
        <p:spPr/>
        <p:txBody>
          <a:bodyPr vert="horz" lIns="91440" tIns="45720" rIns="91440" bIns="45720" rtlCol="0" anchor="t">
            <a:normAutofit/>
          </a:bodyPr>
          <a:lstStyle/>
          <a:p>
            <a:r>
              <a:rPr lang="pl-PL"/>
              <a:t>Rozwiązanie zaproponowane przez firmę Genesis zakłada podział produkcji na cztery różne fazy. </a:t>
            </a:r>
          </a:p>
          <a:p>
            <a:pPr lvl="1"/>
            <a:r>
              <a:rPr lang="pl-PL"/>
              <a:t>Pierwsza z nich zakłada ustawienie przetestowanych już ogniw przez roboty przemysłowe w odpowiednio przygotowanych obudowach i slotach. </a:t>
            </a:r>
          </a:p>
          <a:p>
            <a:pPr lvl="1"/>
            <a:r>
              <a:rPr lang="pl-PL"/>
              <a:t>Kolejny etap to zgrzewanie laserowe ogniw z niklowo-żelaznymi blaszkami i montaż elektroniki sterującej akumulatorem</a:t>
            </a:r>
          </a:p>
          <a:p>
            <a:pPr lvl="1"/>
            <a:r>
              <a:rPr lang="pl-PL"/>
              <a:t>Na tak przygotowanym pakiecie przeprowadzone są testy nie niszczące</a:t>
            </a:r>
          </a:p>
          <a:p>
            <a:pPr lvl="1"/>
            <a:r>
              <a:rPr lang="pl-PL"/>
              <a:t>Ostatnim etapem jest umieszczenie pakietu w obudowie, uszczelnienie jej oraz odseparowanie od ramki ułatwiającej produkcje</a:t>
            </a:r>
          </a:p>
        </p:txBody>
      </p:sp>
      <p:pic>
        <p:nvPicPr>
          <p:cNvPr id="8" name="Obraz 8" descr="Obraz zawierający tekst&#10;&#10;Opis wygenerowany automatycznie">
            <a:extLst>
              <a:ext uri="{FF2B5EF4-FFF2-40B4-BE49-F238E27FC236}">
                <a16:creationId xmlns:a16="http://schemas.microsoft.com/office/drawing/2014/main" id="{1B4827D1-52A8-35EF-E162-83DBAD2A1296}"/>
              </a:ext>
            </a:extLst>
          </p:cNvPr>
          <p:cNvPicPr>
            <a:picLocks noChangeAspect="1"/>
          </p:cNvPicPr>
          <p:nvPr/>
        </p:nvPicPr>
        <p:blipFill>
          <a:blip r:embed="rId2"/>
          <a:stretch>
            <a:fillRect/>
          </a:stretch>
        </p:blipFill>
        <p:spPr>
          <a:xfrm>
            <a:off x="6463649" y="5106547"/>
            <a:ext cx="4909519" cy="943401"/>
          </a:xfrm>
          <a:prstGeom prst="rect">
            <a:avLst/>
          </a:prstGeom>
        </p:spPr>
      </p:pic>
    </p:spTree>
    <p:extLst>
      <p:ext uri="{BB962C8B-B14F-4D97-AF65-F5344CB8AC3E}">
        <p14:creationId xmlns:p14="http://schemas.microsoft.com/office/powerpoint/2010/main" val="3873787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CD11446-A63E-434B-E9E8-2A054FA5F715}"/>
              </a:ext>
            </a:extLst>
          </p:cNvPr>
          <p:cNvSpPr>
            <a:spLocks noGrp="1"/>
          </p:cNvSpPr>
          <p:nvPr>
            <p:ph type="title"/>
          </p:nvPr>
        </p:nvSpPr>
        <p:spPr>
          <a:xfrm>
            <a:off x="243283" y="281650"/>
            <a:ext cx="9135678" cy="828876"/>
          </a:xfrm>
        </p:spPr>
        <p:txBody>
          <a:bodyPr>
            <a:normAutofit/>
          </a:bodyPr>
          <a:lstStyle/>
          <a:p>
            <a:r>
              <a:rPr lang="pl-PL"/>
              <a:t>Przegląd istniejących rozwiązań - etap 1 </a:t>
            </a:r>
          </a:p>
        </p:txBody>
      </p:sp>
      <p:sp>
        <p:nvSpPr>
          <p:cNvPr id="5" name="pole tekstowe 4">
            <a:extLst>
              <a:ext uri="{FF2B5EF4-FFF2-40B4-BE49-F238E27FC236}">
                <a16:creationId xmlns:a16="http://schemas.microsoft.com/office/drawing/2014/main" id="{1736DEAE-B3D1-7190-7965-EAE9B1F097B6}"/>
              </a:ext>
            </a:extLst>
          </p:cNvPr>
          <p:cNvSpPr txBox="1"/>
          <p:nvPr/>
        </p:nvSpPr>
        <p:spPr>
          <a:xfrm>
            <a:off x="6964103" y="1350379"/>
            <a:ext cx="4180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endParaRPr lang="pl-PL"/>
          </a:p>
        </p:txBody>
      </p:sp>
      <p:sp>
        <p:nvSpPr>
          <p:cNvPr id="7" name="pole tekstowe 6">
            <a:extLst>
              <a:ext uri="{FF2B5EF4-FFF2-40B4-BE49-F238E27FC236}">
                <a16:creationId xmlns:a16="http://schemas.microsoft.com/office/drawing/2014/main" id="{89C1E946-1CBD-803B-D3AD-F945FDB10EA4}"/>
              </a:ext>
            </a:extLst>
          </p:cNvPr>
          <p:cNvSpPr txBox="1"/>
          <p:nvPr/>
        </p:nvSpPr>
        <p:spPr>
          <a:xfrm>
            <a:off x="336070" y="5663090"/>
            <a:ext cx="57584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4.2. Etap 1- przygotowanie do zgrzewania [5]</a:t>
            </a:r>
          </a:p>
        </p:txBody>
      </p:sp>
      <p:pic>
        <p:nvPicPr>
          <p:cNvPr id="3" name="Obraz 3" descr="Obraz zawierający diagram&#10;&#10;Opis wygenerowany automatycznie">
            <a:extLst>
              <a:ext uri="{FF2B5EF4-FFF2-40B4-BE49-F238E27FC236}">
                <a16:creationId xmlns:a16="http://schemas.microsoft.com/office/drawing/2014/main" id="{A4E2AC41-D6BC-8607-908A-E2AC17C10F3B}"/>
              </a:ext>
            </a:extLst>
          </p:cNvPr>
          <p:cNvPicPr>
            <a:picLocks noGrp="1" noChangeAspect="1"/>
          </p:cNvPicPr>
          <p:nvPr>
            <p:ph idx="1"/>
          </p:nvPr>
        </p:nvPicPr>
        <p:blipFill>
          <a:blip r:embed="rId2"/>
          <a:stretch>
            <a:fillRect/>
          </a:stretch>
        </p:blipFill>
        <p:spPr>
          <a:xfrm>
            <a:off x="393196" y="967457"/>
            <a:ext cx="5314838" cy="4612694"/>
          </a:xfrm>
        </p:spPr>
      </p:pic>
      <p:sp>
        <p:nvSpPr>
          <p:cNvPr id="4" name="pole tekstowe 3">
            <a:extLst>
              <a:ext uri="{FF2B5EF4-FFF2-40B4-BE49-F238E27FC236}">
                <a16:creationId xmlns:a16="http://schemas.microsoft.com/office/drawing/2014/main" id="{0210F7D5-86B0-4327-BA1D-4054637A3C2D}"/>
              </a:ext>
            </a:extLst>
          </p:cNvPr>
          <p:cNvSpPr txBox="1"/>
          <p:nvPr/>
        </p:nvSpPr>
        <p:spPr>
          <a:xfrm>
            <a:off x="6306553" y="1193131"/>
            <a:ext cx="50432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a:t>1 - Przychodzące ogniwa 46800</a:t>
            </a:r>
          </a:p>
          <a:p>
            <a:r>
              <a:rPr lang="pl-PL"/>
              <a:t>2 - Przełożenie ogniw do ramek ułatwiających produkcje</a:t>
            </a:r>
          </a:p>
          <a:p>
            <a:r>
              <a:rPr lang="pl-PL"/>
              <a:t>3 - Złożone module jadą do kolejnego etapu</a:t>
            </a:r>
          </a:p>
        </p:txBody>
      </p:sp>
    </p:spTree>
    <p:extLst>
      <p:ext uri="{BB962C8B-B14F-4D97-AF65-F5344CB8AC3E}">
        <p14:creationId xmlns:p14="http://schemas.microsoft.com/office/powerpoint/2010/main" val="3515843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CD11446-A63E-434B-E9E8-2A054FA5F715}"/>
              </a:ext>
            </a:extLst>
          </p:cNvPr>
          <p:cNvSpPr>
            <a:spLocks noGrp="1"/>
          </p:cNvSpPr>
          <p:nvPr>
            <p:ph type="title"/>
          </p:nvPr>
        </p:nvSpPr>
        <p:spPr>
          <a:xfrm>
            <a:off x="243283" y="281650"/>
            <a:ext cx="9135678" cy="828876"/>
          </a:xfrm>
        </p:spPr>
        <p:txBody>
          <a:bodyPr>
            <a:normAutofit/>
          </a:bodyPr>
          <a:lstStyle/>
          <a:p>
            <a:r>
              <a:rPr lang="pl-PL"/>
              <a:t>Przegląd istniejących rozwiązań - etap 2 i 3</a:t>
            </a:r>
          </a:p>
        </p:txBody>
      </p:sp>
      <p:sp>
        <p:nvSpPr>
          <p:cNvPr id="5" name="pole tekstowe 4">
            <a:extLst>
              <a:ext uri="{FF2B5EF4-FFF2-40B4-BE49-F238E27FC236}">
                <a16:creationId xmlns:a16="http://schemas.microsoft.com/office/drawing/2014/main" id="{1736DEAE-B3D1-7190-7965-EAE9B1F097B6}"/>
              </a:ext>
            </a:extLst>
          </p:cNvPr>
          <p:cNvSpPr txBox="1"/>
          <p:nvPr/>
        </p:nvSpPr>
        <p:spPr>
          <a:xfrm>
            <a:off x="6964103" y="1350379"/>
            <a:ext cx="4180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endParaRPr lang="pl-PL"/>
          </a:p>
        </p:txBody>
      </p:sp>
      <p:sp>
        <p:nvSpPr>
          <p:cNvPr id="7" name="pole tekstowe 6">
            <a:extLst>
              <a:ext uri="{FF2B5EF4-FFF2-40B4-BE49-F238E27FC236}">
                <a16:creationId xmlns:a16="http://schemas.microsoft.com/office/drawing/2014/main" id="{89C1E946-1CBD-803B-D3AD-F945FDB10EA4}"/>
              </a:ext>
            </a:extLst>
          </p:cNvPr>
          <p:cNvSpPr txBox="1"/>
          <p:nvPr/>
        </p:nvSpPr>
        <p:spPr>
          <a:xfrm>
            <a:off x="5830492" y="5292117"/>
            <a:ext cx="57584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4.3. Etap 2 i 3 – zgrzewanie, montaż elektroniki i testy [5]</a:t>
            </a:r>
          </a:p>
        </p:txBody>
      </p:sp>
      <p:pic>
        <p:nvPicPr>
          <p:cNvPr id="8" name="Obraz 8" descr="Obraz zawierający diagram&#10;&#10;Opis wygenerowany automatycznie">
            <a:extLst>
              <a:ext uri="{FF2B5EF4-FFF2-40B4-BE49-F238E27FC236}">
                <a16:creationId xmlns:a16="http://schemas.microsoft.com/office/drawing/2014/main" id="{03A261DE-6BEE-8858-5C3B-A64F5EA3EF63}"/>
              </a:ext>
            </a:extLst>
          </p:cNvPr>
          <p:cNvPicPr>
            <a:picLocks noGrp="1" noChangeAspect="1"/>
          </p:cNvPicPr>
          <p:nvPr>
            <p:ph idx="1"/>
          </p:nvPr>
        </p:nvPicPr>
        <p:blipFill>
          <a:blip r:embed="rId2"/>
          <a:stretch>
            <a:fillRect/>
          </a:stretch>
        </p:blipFill>
        <p:spPr>
          <a:xfrm>
            <a:off x="5930173" y="1166256"/>
            <a:ext cx="5650831" cy="4124859"/>
          </a:xfrm>
        </p:spPr>
      </p:pic>
      <p:sp>
        <p:nvSpPr>
          <p:cNvPr id="10" name="pole tekstowe 9">
            <a:extLst>
              <a:ext uri="{FF2B5EF4-FFF2-40B4-BE49-F238E27FC236}">
                <a16:creationId xmlns:a16="http://schemas.microsoft.com/office/drawing/2014/main" id="{B84E3BE0-0AB4-6FDF-9976-3BF51A68C440}"/>
              </a:ext>
            </a:extLst>
          </p:cNvPr>
          <p:cNvSpPr txBox="1"/>
          <p:nvPr/>
        </p:nvSpPr>
        <p:spPr>
          <a:xfrm>
            <a:off x="383081" y="1250640"/>
            <a:ext cx="504323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a:t>4 - Osprzęt zgrzewarki laserowej</a:t>
            </a:r>
          </a:p>
          <a:p>
            <a:pPr algn="just"/>
            <a:r>
              <a:rPr lang="pl-PL"/>
              <a:t>5, 6 - Przestrzeń robocza do zgrzewania </a:t>
            </a:r>
          </a:p>
          <a:p>
            <a:pPr algn="just"/>
            <a:r>
              <a:rPr lang="pl-PL"/>
              <a:t>7 -  obrotnica pozwalająca na zgrzewanie z obu stron</a:t>
            </a:r>
          </a:p>
          <a:p>
            <a:pPr algn="just"/>
            <a:r>
              <a:rPr lang="pl-PL"/>
              <a:t>8 – Stacja do badań nie niszczących </a:t>
            </a:r>
          </a:p>
          <a:p>
            <a:pPr algn="just"/>
            <a:r>
              <a:rPr lang="pl-PL"/>
              <a:t>9 – Chmura z zebranymi danymi </a:t>
            </a:r>
          </a:p>
          <a:p>
            <a:pPr algn="just"/>
            <a:r>
              <a:rPr lang="pl-PL"/>
              <a:t>10 - wyjście przetestowanych ogniw</a:t>
            </a:r>
          </a:p>
        </p:txBody>
      </p:sp>
    </p:spTree>
    <p:extLst>
      <p:ext uri="{BB962C8B-B14F-4D97-AF65-F5344CB8AC3E}">
        <p14:creationId xmlns:p14="http://schemas.microsoft.com/office/powerpoint/2010/main" val="279661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 name="Straight Connector 9">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Wykres w dokumencie z piórem">
            <a:extLst>
              <a:ext uri="{FF2B5EF4-FFF2-40B4-BE49-F238E27FC236}">
                <a16:creationId xmlns:a16="http://schemas.microsoft.com/office/drawing/2014/main" id="{79C4C25A-CBFC-73A6-E94F-B174505C4899}"/>
              </a:ext>
            </a:extLst>
          </p:cNvPr>
          <p:cNvPicPr>
            <a:picLocks noChangeAspect="1"/>
          </p:cNvPicPr>
          <p:nvPr/>
        </p:nvPicPr>
        <p:blipFill rotWithShape="1">
          <a:blip r:embed="rId2">
            <a:duotone>
              <a:prstClr val="black"/>
              <a:prstClr val="white"/>
            </a:duotone>
          </a:blip>
          <a:srcRect l="28448" r="8513" b="9098"/>
          <a:stretch/>
        </p:blipFill>
        <p:spPr>
          <a:xfrm>
            <a:off x="4796668" y="39046"/>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ytuł 1">
            <a:extLst>
              <a:ext uri="{FF2B5EF4-FFF2-40B4-BE49-F238E27FC236}">
                <a16:creationId xmlns:a16="http://schemas.microsoft.com/office/drawing/2014/main" id="{80CBADA1-CCB0-C365-41CD-6D42070E1FD2}"/>
              </a:ext>
            </a:extLst>
          </p:cNvPr>
          <p:cNvSpPr>
            <a:spLocks noGrp="1"/>
          </p:cNvSpPr>
          <p:nvPr>
            <p:ph type="title"/>
          </p:nvPr>
        </p:nvSpPr>
        <p:spPr>
          <a:xfrm>
            <a:off x="244460" y="2546767"/>
            <a:ext cx="5981971" cy="2176181"/>
          </a:xfrm>
        </p:spPr>
        <p:txBody>
          <a:bodyPr vert="horz" lIns="91440" tIns="45720" rIns="91440" bIns="45720" rtlCol="0" anchor="ctr">
            <a:normAutofit/>
          </a:bodyPr>
          <a:lstStyle/>
          <a:p>
            <a:pPr marL="742950" indent="-742950">
              <a:lnSpc>
                <a:spcPct val="90000"/>
              </a:lnSpc>
            </a:pPr>
            <a:r>
              <a:rPr lang="pl-PL" sz="3000"/>
              <a:t>     1. Przegląd i analiza rynku robotów przemysłowych</a:t>
            </a:r>
            <a:br>
              <a:rPr lang="pl-PL" sz="3000"/>
            </a:br>
            <a:r>
              <a:rPr lang="pl-PL" sz="3000">
                <a:ea typeface="+mj-lt"/>
                <a:cs typeface="+mj-lt"/>
              </a:rPr>
              <a:t>  Raport "Word </a:t>
            </a:r>
            <a:r>
              <a:rPr lang="pl-PL" sz="3000" err="1">
                <a:ea typeface="+mj-lt"/>
                <a:cs typeface="+mj-lt"/>
              </a:rPr>
              <a:t>Robotics</a:t>
            </a:r>
            <a:r>
              <a:rPr lang="pl-PL" sz="3000">
                <a:ea typeface="+mj-lt"/>
                <a:cs typeface="+mj-lt"/>
              </a:rPr>
              <a:t>"  </a:t>
            </a:r>
            <a:br>
              <a:rPr lang="pl-PL" sz="3000">
                <a:ea typeface="+mj-lt"/>
                <a:cs typeface="+mj-lt"/>
              </a:rPr>
            </a:br>
            <a:r>
              <a:rPr lang="pl-PL" sz="3000">
                <a:ea typeface="+mj-lt"/>
                <a:cs typeface="+mj-lt"/>
              </a:rPr>
              <a:t>    IRF 2021</a:t>
            </a:r>
            <a:endParaRPr lang="pl-PL"/>
          </a:p>
        </p:txBody>
      </p:sp>
      <p:cxnSp>
        <p:nvCxnSpPr>
          <p:cNvPr id="21" name="Straight Connector 20">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5838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CD11446-A63E-434B-E9E8-2A054FA5F715}"/>
              </a:ext>
            </a:extLst>
          </p:cNvPr>
          <p:cNvSpPr>
            <a:spLocks noGrp="1"/>
          </p:cNvSpPr>
          <p:nvPr>
            <p:ph type="title"/>
          </p:nvPr>
        </p:nvSpPr>
        <p:spPr>
          <a:xfrm>
            <a:off x="243283" y="281650"/>
            <a:ext cx="9135678" cy="828876"/>
          </a:xfrm>
        </p:spPr>
        <p:txBody>
          <a:bodyPr>
            <a:normAutofit/>
          </a:bodyPr>
          <a:lstStyle/>
          <a:p>
            <a:r>
              <a:rPr lang="pl-PL"/>
              <a:t>Przegląd istniejących rozwiązań - etap 4</a:t>
            </a:r>
          </a:p>
        </p:txBody>
      </p:sp>
      <p:sp>
        <p:nvSpPr>
          <p:cNvPr id="5" name="pole tekstowe 4">
            <a:extLst>
              <a:ext uri="{FF2B5EF4-FFF2-40B4-BE49-F238E27FC236}">
                <a16:creationId xmlns:a16="http://schemas.microsoft.com/office/drawing/2014/main" id="{1736DEAE-B3D1-7190-7965-EAE9B1F097B6}"/>
              </a:ext>
            </a:extLst>
          </p:cNvPr>
          <p:cNvSpPr txBox="1"/>
          <p:nvPr/>
        </p:nvSpPr>
        <p:spPr>
          <a:xfrm>
            <a:off x="6964103" y="1350379"/>
            <a:ext cx="4180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endParaRPr lang="pl-PL"/>
          </a:p>
        </p:txBody>
      </p:sp>
      <p:sp>
        <p:nvSpPr>
          <p:cNvPr id="7" name="pole tekstowe 6">
            <a:extLst>
              <a:ext uri="{FF2B5EF4-FFF2-40B4-BE49-F238E27FC236}">
                <a16:creationId xmlns:a16="http://schemas.microsoft.com/office/drawing/2014/main" id="{89C1E946-1CBD-803B-D3AD-F945FDB10EA4}"/>
              </a:ext>
            </a:extLst>
          </p:cNvPr>
          <p:cNvSpPr txBox="1"/>
          <p:nvPr/>
        </p:nvSpPr>
        <p:spPr>
          <a:xfrm>
            <a:off x="344205" y="5979392"/>
            <a:ext cx="57584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4.4. Montaż w obudowie [5]</a:t>
            </a:r>
          </a:p>
        </p:txBody>
      </p:sp>
      <p:pic>
        <p:nvPicPr>
          <p:cNvPr id="8" name="Obraz 8" descr="Obraz zawierający diagram&#10;&#10;Opis wygenerowany automatycznie">
            <a:extLst>
              <a:ext uri="{FF2B5EF4-FFF2-40B4-BE49-F238E27FC236}">
                <a16:creationId xmlns:a16="http://schemas.microsoft.com/office/drawing/2014/main" id="{954831C7-88C0-DE32-1B0A-BED5824B12C0}"/>
              </a:ext>
            </a:extLst>
          </p:cNvPr>
          <p:cNvPicPr>
            <a:picLocks noGrp="1" noChangeAspect="1"/>
          </p:cNvPicPr>
          <p:nvPr>
            <p:ph idx="1"/>
          </p:nvPr>
        </p:nvPicPr>
        <p:blipFill>
          <a:blip r:embed="rId2"/>
          <a:stretch>
            <a:fillRect/>
          </a:stretch>
        </p:blipFill>
        <p:spPr>
          <a:xfrm>
            <a:off x="458295" y="1122961"/>
            <a:ext cx="4595359" cy="4743036"/>
          </a:xfrm>
        </p:spPr>
      </p:pic>
      <p:sp>
        <p:nvSpPr>
          <p:cNvPr id="10" name="pole tekstowe 9">
            <a:extLst>
              <a:ext uri="{FF2B5EF4-FFF2-40B4-BE49-F238E27FC236}">
                <a16:creationId xmlns:a16="http://schemas.microsoft.com/office/drawing/2014/main" id="{C1F49772-68CC-EACD-89FA-CA4E61303A07}"/>
              </a:ext>
            </a:extLst>
          </p:cNvPr>
          <p:cNvSpPr txBox="1"/>
          <p:nvPr/>
        </p:nvSpPr>
        <p:spPr>
          <a:xfrm>
            <a:off x="5731458" y="1466300"/>
            <a:ext cx="504323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a:t>11 – Umieszczenie pakietu w obudowie</a:t>
            </a:r>
          </a:p>
          <a:p>
            <a:r>
              <a:rPr lang="pl-PL"/>
              <a:t>12 – Zgrzewanie uszczelnionych obudów </a:t>
            </a:r>
          </a:p>
          <a:p>
            <a:r>
              <a:rPr lang="pl-PL"/>
              <a:t>13 – Ponownie testowanie gotowego akumulatora </a:t>
            </a:r>
          </a:p>
          <a:p>
            <a:r>
              <a:rPr lang="pl-PL"/>
              <a:t>14 – koniec procesu produkcyjnego, magazyn</a:t>
            </a:r>
          </a:p>
        </p:txBody>
      </p:sp>
    </p:spTree>
    <p:extLst>
      <p:ext uri="{BB962C8B-B14F-4D97-AF65-F5344CB8AC3E}">
        <p14:creationId xmlns:p14="http://schemas.microsoft.com/office/powerpoint/2010/main" val="260328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7F85E6-2D11-A8B2-A112-37A0FCFF9AC6}"/>
              </a:ext>
            </a:extLst>
          </p:cNvPr>
          <p:cNvPicPr>
            <a:picLocks noChangeAspect="1"/>
          </p:cNvPicPr>
          <p:nvPr/>
        </p:nvPicPr>
        <p:blipFill rotWithShape="1">
          <a:blip r:embed="rId2"/>
          <a:srcRect l="26513" r="33922" b="1058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ytuł 1">
            <a:extLst>
              <a:ext uri="{FF2B5EF4-FFF2-40B4-BE49-F238E27FC236}">
                <a16:creationId xmlns:a16="http://schemas.microsoft.com/office/drawing/2014/main" id="{9B710DFF-B4CA-15A0-1899-AAB65FA3208E}"/>
              </a:ext>
            </a:extLst>
          </p:cNvPr>
          <p:cNvSpPr>
            <a:spLocks noGrp="1"/>
          </p:cNvSpPr>
          <p:nvPr>
            <p:ph type="ctrTitle"/>
          </p:nvPr>
        </p:nvSpPr>
        <p:spPr>
          <a:xfrm>
            <a:off x="5380563" y="1678665"/>
            <a:ext cx="3887839" cy="2372168"/>
          </a:xfrm>
        </p:spPr>
        <p:txBody>
          <a:bodyPr>
            <a:normAutofit/>
          </a:bodyPr>
          <a:lstStyle/>
          <a:p>
            <a:r>
              <a:rPr lang="pl-PL">
                <a:ea typeface="+mj-lt"/>
                <a:cs typeface="+mj-lt"/>
              </a:rPr>
              <a:t>5.Przegląd Literatury</a:t>
            </a:r>
            <a:endParaRPr lang="pl-PL"/>
          </a:p>
        </p:txBody>
      </p:sp>
    </p:spTree>
    <p:extLst>
      <p:ext uri="{BB962C8B-B14F-4D97-AF65-F5344CB8AC3E}">
        <p14:creationId xmlns:p14="http://schemas.microsoft.com/office/powerpoint/2010/main" val="217496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72C0374-2991-AC9F-53A9-270FDC5B1C7B}"/>
              </a:ext>
            </a:extLst>
          </p:cNvPr>
          <p:cNvSpPr>
            <a:spLocks noGrp="1"/>
          </p:cNvSpPr>
          <p:nvPr>
            <p:ph type="title"/>
          </p:nvPr>
        </p:nvSpPr>
        <p:spPr>
          <a:xfrm>
            <a:off x="59669" y="-33400"/>
            <a:ext cx="9406895" cy="1320800"/>
          </a:xfrm>
        </p:spPr>
        <p:txBody>
          <a:bodyPr>
            <a:normAutofit fontScale="90000"/>
          </a:bodyPr>
          <a:lstStyle/>
          <a:p>
            <a:endParaRPr lang="pl-PL" sz="1500" b="1">
              <a:solidFill>
                <a:srgbClr val="333333"/>
              </a:solidFill>
              <a:latin typeface="Arial"/>
              <a:cs typeface="Arial"/>
            </a:endParaRPr>
          </a:p>
          <a:p>
            <a:r>
              <a:rPr lang="pl-PL"/>
              <a:t>1.Zgrzewanie oporowe w praktyce inżynierskiej</a:t>
            </a:r>
          </a:p>
          <a:p>
            <a:endParaRPr lang="pl-PL"/>
          </a:p>
        </p:txBody>
      </p:sp>
      <p:sp>
        <p:nvSpPr>
          <p:cNvPr id="4" name="pole tekstowe 3">
            <a:extLst>
              <a:ext uri="{FF2B5EF4-FFF2-40B4-BE49-F238E27FC236}">
                <a16:creationId xmlns:a16="http://schemas.microsoft.com/office/drawing/2014/main" id="{0780FAF9-8DE2-A395-7C08-83099FC64511}"/>
              </a:ext>
            </a:extLst>
          </p:cNvPr>
          <p:cNvSpPr txBox="1"/>
          <p:nvPr/>
        </p:nvSpPr>
        <p:spPr>
          <a:xfrm>
            <a:off x="172574" y="1573389"/>
            <a:ext cx="843768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a:ea typeface="+mn-lt"/>
                <a:cs typeface="+mn-lt"/>
              </a:rPr>
              <a:t>W artykule przedstawiono analizę informacji literaturowych oraz rezultaty badań eksperymentalnych z tego zakresu, na podstawie których wskazano czynniki determinujące jakość połączeń wykonanych tą technologią.</a:t>
            </a:r>
            <a:endParaRPr lang="pl-PL"/>
          </a:p>
          <a:p>
            <a:pPr algn="just"/>
            <a:endParaRPr lang="pl-PL"/>
          </a:p>
          <a:p>
            <a:pPr algn="just"/>
            <a:r>
              <a:rPr lang="pl-PL">
                <a:ea typeface="+mn-lt"/>
                <a:cs typeface="+mn-lt"/>
              </a:rPr>
              <a:t>W artykule został zawarte badania związane z procesem zgrzewania 2 próbek stali walcowanej gatunku S235, w dwóch stanach powierzchni: </a:t>
            </a:r>
          </a:p>
          <a:p>
            <a:pPr algn="just"/>
            <a:r>
              <a:rPr lang="pl-PL">
                <a:ea typeface="+mn-lt"/>
                <a:cs typeface="+mn-lt"/>
              </a:rPr>
              <a:t>a) nieskorodowanym,</a:t>
            </a:r>
          </a:p>
          <a:p>
            <a:pPr algn="just"/>
            <a:r>
              <a:rPr lang="pl-PL">
                <a:ea typeface="+mn-lt"/>
                <a:cs typeface="+mn-lt"/>
              </a:rPr>
              <a:t>b) skorodowanym.</a:t>
            </a:r>
            <a:endParaRPr lang="pl-PL"/>
          </a:p>
          <a:p>
            <a:pPr algn="just"/>
            <a:endParaRPr lang="pl-PL"/>
          </a:p>
          <a:p>
            <a:pPr algn="just"/>
            <a:r>
              <a:rPr lang="pl-PL"/>
              <a:t>W ramach przeprowadzonych badań dokonano także próby zgrzewania próbek bez usuwania korozji oraz próbek czyszczonych jednostronnie. Dla blach czyszczonych jednostronnie wykonano próby zgrzewania powierzchnią oczyszczoną do wewnątrz. Zarówno próbki oczyszczone jednostronnie jak i nieoczyszczone nie wykazywały tendencji do połączenia z uwagi na brak przepływu prądu.</a:t>
            </a:r>
          </a:p>
        </p:txBody>
      </p:sp>
      <p:pic>
        <p:nvPicPr>
          <p:cNvPr id="7" name="Obraz 7" descr="Obraz zawierający diagram&#10;&#10;Opis wygenerowany automatycznie">
            <a:extLst>
              <a:ext uri="{FF2B5EF4-FFF2-40B4-BE49-F238E27FC236}">
                <a16:creationId xmlns:a16="http://schemas.microsoft.com/office/drawing/2014/main" id="{02993BB0-8732-F859-FF7D-65F4E707E7FB}"/>
              </a:ext>
            </a:extLst>
          </p:cNvPr>
          <p:cNvPicPr>
            <a:picLocks noChangeAspect="1"/>
          </p:cNvPicPr>
          <p:nvPr/>
        </p:nvPicPr>
        <p:blipFill>
          <a:blip r:embed="rId2"/>
          <a:stretch>
            <a:fillRect/>
          </a:stretch>
        </p:blipFill>
        <p:spPr>
          <a:xfrm>
            <a:off x="9043684" y="2133118"/>
            <a:ext cx="3206188" cy="2585977"/>
          </a:xfrm>
          <a:prstGeom prst="rect">
            <a:avLst/>
          </a:prstGeom>
        </p:spPr>
      </p:pic>
      <p:sp>
        <p:nvSpPr>
          <p:cNvPr id="9" name="pole tekstowe 8">
            <a:extLst>
              <a:ext uri="{FF2B5EF4-FFF2-40B4-BE49-F238E27FC236}">
                <a16:creationId xmlns:a16="http://schemas.microsoft.com/office/drawing/2014/main" id="{54FD5B60-C6A9-6D0E-B412-03B805F36A49}"/>
              </a:ext>
            </a:extLst>
          </p:cNvPr>
          <p:cNvSpPr txBox="1"/>
          <p:nvPr/>
        </p:nvSpPr>
        <p:spPr>
          <a:xfrm rot="-10800000" flipV="1">
            <a:off x="9266357" y="4831570"/>
            <a:ext cx="28936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5.1. </a:t>
            </a:r>
            <a:r>
              <a:rPr lang="pl-PL" sz="1400">
                <a:ea typeface="+mn-lt"/>
                <a:cs typeface="+mn-lt"/>
              </a:rPr>
              <a:t>Wymiary próbek stalowych użytych do</a:t>
            </a:r>
            <a:r>
              <a:rPr lang="pl-PL" sz="1400"/>
              <a:t> badań</a:t>
            </a:r>
            <a:r>
              <a:rPr lang="pl-PL" sz="1400" i="1"/>
              <a:t> [13]</a:t>
            </a:r>
          </a:p>
        </p:txBody>
      </p:sp>
      <p:sp>
        <p:nvSpPr>
          <p:cNvPr id="5" name="pole tekstowe 4">
            <a:extLst>
              <a:ext uri="{FF2B5EF4-FFF2-40B4-BE49-F238E27FC236}">
                <a16:creationId xmlns:a16="http://schemas.microsoft.com/office/drawing/2014/main" id="{F8423E23-EB59-16DF-9491-2527E269C08F}"/>
              </a:ext>
            </a:extLst>
          </p:cNvPr>
          <p:cNvSpPr txBox="1"/>
          <p:nvPr/>
        </p:nvSpPr>
        <p:spPr>
          <a:xfrm>
            <a:off x="661012" y="6334698"/>
            <a:ext cx="91715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sz="1400">
                <a:latin typeface="Trebuchet MS"/>
              </a:rPr>
              <a:t>"</a:t>
            </a:r>
            <a:r>
              <a:rPr lang="pl-PL" sz="1400">
                <a:solidFill>
                  <a:srgbClr val="FFFFFF"/>
                </a:solidFill>
              </a:rPr>
              <a:t>Zgrzewanie oporowe w praktyce inżynierskiej</a:t>
            </a:r>
            <a:r>
              <a:rPr lang="pl-PL" sz="1400">
                <a:solidFill>
                  <a:srgbClr val="FFFFFF"/>
                </a:solidFill>
                <a:latin typeface="Trebuchet MS"/>
              </a:rPr>
              <a:t>"</a:t>
            </a:r>
            <a:r>
              <a:rPr lang="pl-PL" sz="1400">
                <a:latin typeface="Trebuchet MS"/>
              </a:rPr>
              <a:t> -</a:t>
            </a:r>
            <a:r>
              <a:rPr lang="pl-PL" sz="1400">
                <a:latin typeface="Trebuchet MS"/>
                <a:ea typeface="ElsevierGulliver"/>
                <a:cs typeface="ElsevierGulliver"/>
              </a:rPr>
              <a:t> </a:t>
            </a:r>
            <a:r>
              <a:rPr lang="pl-PL" sz="1400" err="1">
                <a:solidFill>
                  <a:srgbClr val="FFFFFF"/>
                </a:solidFill>
                <a:latin typeface="Trebuchet MS"/>
                <a:ea typeface="+mn-lt"/>
                <a:cs typeface="Arial"/>
              </a:rPr>
              <a:t>Lonkwic</a:t>
            </a:r>
            <a:r>
              <a:rPr lang="pl-PL" sz="1400">
                <a:solidFill>
                  <a:srgbClr val="FFFFFF"/>
                </a:solidFill>
                <a:latin typeface="Trebuchet MS"/>
                <a:ea typeface="+mn-lt"/>
                <a:cs typeface="Arial"/>
              </a:rPr>
              <a:t> Paweł, </a:t>
            </a:r>
            <a:r>
              <a:rPr lang="pl-PL" sz="1400" err="1">
                <a:solidFill>
                  <a:srgbClr val="FFFFFF"/>
                </a:solidFill>
                <a:latin typeface="Trebuchet MS"/>
                <a:ea typeface="+mn-lt"/>
                <a:cs typeface="Arial"/>
              </a:rPr>
              <a:t>Usydus</a:t>
            </a:r>
            <a:r>
              <a:rPr lang="pl-PL" sz="1400">
                <a:solidFill>
                  <a:srgbClr val="FFFFFF"/>
                </a:solidFill>
                <a:latin typeface="Trebuchet MS"/>
                <a:ea typeface="+mn-lt"/>
                <a:cs typeface="Arial"/>
              </a:rPr>
              <a:t> Ireneusz</a:t>
            </a:r>
            <a:r>
              <a:rPr lang="pl-PL" sz="1400">
                <a:latin typeface="Trebuchet MS"/>
                <a:ea typeface="+mn-lt"/>
                <a:cs typeface="+mn-lt"/>
              </a:rPr>
              <a:t> 2022</a:t>
            </a:r>
            <a:endParaRPr lang="pl-PL" sz="1400">
              <a:latin typeface="Trebuchet MS"/>
            </a:endParaRPr>
          </a:p>
        </p:txBody>
      </p:sp>
    </p:spTree>
    <p:extLst>
      <p:ext uri="{BB962C8B-B14F-4D97-AF65-F5344CB8AC3E}">
        <p14:creationId xmlns:p14="http://schemas.microsoft.com/office/powerpoint/2010/main" val="34397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C40E2EA-734D-85B7-66C6-5BA35DF8439C}"/>
              </a:ext>
            </a:extLst>
          </p:cNvPr>
          <p:cNvSpPr>
            <a:spLocks noGrp="1"/>
          </p:cNvSpPr>
          <p:nvPr>
            <p:ph type="title"/>
          </p:nvPr>
        </p:nvSpPr>
        <p:spPr>
          <a:xfrm>
            <a:off x="79309" y="88739"/>
            <a:ext cx="9590161" cy="1320800"/>
          </a:xfrm>
        </p:spPr>
        <p:txBody>
          <a:bodyPr/>
          <a:lstStyle/>
          <a:p>
            <a:r>
              <a:rPr lang="pl-PL"/>
              <a:t>1.</a:t>
            </a:r>
            <a:r>
              <a:rPr lang="pl-PL" sz="3200"/>
              <a:t>Zgrzewanie oporowe w praktyce inżynierskiej</a:t>
            </a:r>
            <a:endParaRPr lang="pl-PL"/>
          </a:p>
        </p:txBody>
      </p:sp>
      <p:sp>
        <p:nvSpPr>
          <p:cNvPr id="4" name="pole tekstowe 3">
            <a:extLst>
              <a:ext uri="{FF2B5EF4-FFF2-40B4-BE49-F238E27FC236}">
                <a16:creationId xmlns:a16="http://schemas.microsoft.com/office/drawing/2014/main" id="{D78364C2-E2E9-EDAA-8047-66EB53472A2D}"/>
              </a:ext>
            </a:extLst>
          </p:cNvPr>
          <p:cNvSpPr txBox="1"/>
          <p:nvPr/>
        </p:nvSpPr>
        <p:spPr>
          <a:xfrm>
            <a:off x="115747" y="954911"/>
            <a:ext cx="5424668"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a:t>Wnioski płynące z opisanych w artykule rozważań są następujące. Przygotowanie próbek z korozją w sposób kontrolowany pozwala na uzyskanie bardziej dokładnych wyników badań wytrzymałości połączeń zgrzewanych. W procesie produkcyjnym ważne jest jednak nie tylko wykorzystanie materiału, ale również jego jakość, która wpływa na walory użytkowe produktów. Niedbałe oczyszczenie materiału z ognisk korozji może prowadzić do obniżenia wytrzymałości połączeń, co z kolei skutkuje reklamacjami ze strony klientów i dodatkowymi kosztami dla producenta. W związku z tym, producenci powinni zwracać szczególną uwagę na jakość używanych materiałów oraz staranne oczyszczanie ich przed procesem zgrzewania, aby uniknąć wadliwych produktów i zwiększyć zadowolenie klientów.</a:t>
            </a:r>
          </a:p>
        </p:txBody>
      </p:sp>
      <p:pic>
        <p:nvPicPr>
          <p:cNvPr id="7" name="Obraz 7" descr="Obraz zawierający wykres&#10;&#10;Opis wygenerowany automatycznie">
            <a:extLst>
              <a:ext uri="{FF2B5EF4-FFF2-40B4-BE49-F238E27FC236}">
                <a16:creationId xmlns:a16="http://schemas.microsoft.com/office/drawing/2014/main" id="{8F1507A6-F358-D911-BF46-BA82A35C2A10}"/>
              </a:ext>
            </a:extLst>
          </p:cNvPr>
          <p:cNvPicPr>
            <a:picLocks noChangeAspect="1"/>
          </p:cNvPicPr>
          <p:nvPr/>
        </p:nvPicPr>
        <p:blipFill>
          <a:blip r:embed="rId2"/>
          <a:stretch>
            <a:fillRect/>
          </a:stretch>
        </p:blipFill>
        <p:spPr>
          <a:xfrm>
            <a:off x="5804704" y="1191618"/>
            <a:ext cx="6340998" cy="4098584"/>
          </a:xfrm>
          <a:prstGeom prst="rect">
            <a:avLst/>
          </a:prstGeom>
        </p:spPr>
      </p:pic>
      <p:sp>
        <p:nvSpPr>
          <p:cNvPr id="12" name="pole tekstowe 11">
            <a:extLst>
              <a:ext uri="{FF2B5EF4-FFF2-40B4-BE49-F238E27FC236}">
                <a16:creationId xmlns:a16="http://schemas.microsoft.com/office/drawing/2014/main" id="{4877D465-A77D-4AC9-3048-B60EA65A44B3}"/>
              </a:ext>
            </a:extLst>
          </p:cNvPr>
          <p:cNvSpPr txBox="1"/>
          <p:nvPr/>
        </p:nvSpPr>
        <p:spPr>
          <a:xfrm rot="-10800000" flipV="1">
            <a:off x="6930200" y="5356946"/>
            <a:ext cx="46781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5.2. </a:t>
            </a:r>
            <a:r>
              <a:rPr lang="pl-PL" sz="1400">
                <a:ea typeface="+mn-lt"/>
                <a:cs typeface="+mn-lt"/>
              </a:rPr>
              <a:t>Wykres rozciągania próbek bez korozji</a:t>
            </a:r>
            <a:r>
              <a:rPr lang="pl-PL" sz="1400" i="1"/>
              <a:t> [13]</a:t>
            </a:r>
          </a:p>
        </p:txBody>
      </p:sp>
      <p:sp>
        <p:nvSpPr>
          <p:cNvPr id="5" name="pole tekstowe 4">
            <a:extLst>
              <a:ext uri="{FF2B5EF4-FFF2-40B4-BE49-F238E27FC236}">
                <a16:creationId xmlns:a16="http://schemas.microsoft.com/office/drawing/2014/main" id="{839254D4-78C2-8D90-4FAA-E2F56EA2B543}"/>
              </a:ext>
            </a:extLst>
          </p:cNvPr>
          <p:cNvSpPr txBox="1"/>
          <p:nvPr/>
        </p:nvSpPr>
        <p:spPr>
          <a:xfrm>
            <a:off x="661012" y="6334698"/>
            <a:ext cx="91715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sz="1400">
                <a:latin typeface="Trebuchet MS"/>
              </a:rPr>
              <a:t>"</a:t>
            </a:r>
            <a:r>
              <a:rPr lang="pl-PL" sz="1400">
                <a:solidFill>
                  <a:srgbClr val="FFFFFF"/>
                </a:solidFill>
              </a:rPr>
              <a:t>Zgrzewanie oporowe w praktyce inżynierskiej</a:t>
            </a:r>
            <a:r>
              <a:rPr lang="pl-PL" sz="1400">
                <a:solidFill>
                  <a:srgbClr val="FFFFFF"/>
                </a:solidFill>
                <a:latin typeface="Trebuchet MS"/>
              </a:rPr>
              <a:t>"</a:t>
            </a:r>
            <a:r>
              <a:rPr lang="pl-PL" sz="1400">
                <a:latin typeface="Trebuchet MS"/>
              </a:rPr>
              <a:t> -</a:t>
            </a:r>
            <a:r>
              <a:rPr lang="pl-PL" sz="1400">
                <a:latin typeface="Trebuchet MS"/>
                <a:ea typeface="ElsevierGulliver"/>
                <a:cs typeface="ElsevierGulliver"/>
              </a:rPr>
              <a:t> </a:t>
            </a:r>
            <a:r>
              <a:rPr lang="pl-PL" sz="1400" err="1">
                <a:solidFill>
                  <a:srgbClr val="FFFFFF"/>
                </a:solidFill>
                <a:latin typeface="Trebuchet MS"/>
                <a:ea typeface="+mn-lt"/>
                <a:cs typeface="Arial"/>
              </a:rPr>
              <a:t>Lonkwic</a:t>
            </a:r>
            <a:r>
              <a:rPr lang="pl-PL" sz="1400">
                <a:solidFill>
                  <a:srgbClr val="FFFFFF"/>
                </a:solidFill>
                <a:latin typeface="Trebuchet MS"/>
                <a:ea typeface="+mn-lt"/>
                <a:cs typeface="Arial"/>
              </a:rPr>
              <a:t> Paweł, </a:t>
            </a:r>
            <a:r>
              <a:rPr lang="pl-PL" sz="1400" err="1">
                <a:solidFill>
                  <a:srgbClr val="FFFFFF"/>
                </a:solidFill>
                <a:latin typeface="Trebuchet MS"/>
                <a:ea typeface="+mn-lt"/>
                <a:cs typeface="Arial"/>
              </a:rPr>
              <a:t>Usydus</a:t>
            </a:r>
            <a:r>
              <a:rPr lang="pl-PL" sz="1400">
                <a:solidFill>
                  <a:srgbClr val="FFFFFF"/>
                </a:solidFill>
                <a:latin typeface="Trebuchet MS"/>
                <a:ea typeface="+mn-lt"/>
                <a:cs typeface="Arial"/>
              </a:rPr>
              <a:t> Ireneusz</a:t>
            </a:r>
            <a:r>
              <a:rPr lang="pl-PL" sz="1400">
                <a:latin typeface="Trebuchet MS"/>
                <a:ea typeface="+mn-lt"/>
                <a:cs typeface="+mn-lt"/>
              </a:rPr>
              <a:t> 2022</a:t>
            </a:r>
            <a:endParaRPr lang="pl-PL" sz="1400">
              <a:latin typeface="Trebuchet MS"/>
            </a:endParaRPr>
          </a:p>
        </p:txBody>
      </p:sp>
    </p:spTree>
    <p:extLst>
      <p:ext uri="{BB962C8B-B14F-4D97-AF65-F5344CB8AC3E}">
        <p14:creationId xmlns:p14="http://schemas.microsoft.com/office/powerpoint/2010/main" val="998863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FF21D8-3127-E617-F9A4-B65A941971C7}"/>
              </a:ext>
            </a:extLst>
          </p:cNvPr>
          <p:cNvSpPr>
            <a:spLocks noGrp="1"/>
          </p:cNvSpPr>
          <p:nvPr>
            <p:ph type="title"/>
          </p:nvPr>
        </p:nvSpPr>
        <p:spPr>
          <a:xfrm>
            <a:off x="43864" y="67937"/>
            <a:ext cx="9496378" cy="1320800"/>
          </a:xfrm>
        </p:spPr>
        <p:txBody>
          <a:bodyPr>
            <a:normAutofit fontScale="90000"/>
          </a:bodyPr>
          <a:lstStyle/>
          <a:p>
            <a:r>
              <a:rPr lang="pl-PL"/>
              <a:t>2.</a:t>
            </a:r>
            <a:r>
              <a:rPr lang="pl-PL">
                <a:ea typeface="+mj-lt"/>
                <a:cs typeface="+mj-lt"/>
              </a:rPr>
              <a:t> REALIZACJA SYSTEMU WIZYJNEGO Z WYKORZYSTANIEM KAMERY I STEROWNIKA PLC </a:t>
            </a:r>
            <a:endParaRPr lang="pl-PL"/>
          </a:p>
        </p:txBody>
      </p:sp>
      <p:sp>
        <p:nvSpPr>
          <p:cNvPr id="3" name="Symbol zastępczy zawartości 2">
            <a:extLst>
              <a:ext uri="{FF2B5EF4-FFF2-40B4-BE49-F238E27FC236}">
                <a16:creationId xmlns:a16="http://schemas.microsoft.com/office/drawing/2014/main" id="{829E1054-ED20-7586-952E-3A13F0213879}"/>
              </a:ext>
            </a:extLst>
          </p:cNvPr>
          <p:cNvSpPr>
            <a:spLocks noGrp="1"/>
          </p:cNvSpPr>
          <p:nvPr>
            <p:ph idx="1"/>
          </p:nvPr>
        </p:nvSpPr>
        <p:spPr>
          <a:xfrm>
            <a:off x="171854" y="1683206"/>
            <a:ext cx="6454538" cy="3762749"/>
          </a:xfrm>
        </p:spPr>
        <p:txBody>
          <a:bodyPr vert="horz" lIns="91440" tIns="45720" rIns="91440" bIns="45720" rtlCol="0" anchor="t">
            <a:normAutofit/>
          </a:bodyPr>
          <a:lstStyle/>
          <a:p>
            <a:pPr marL="0" indent="0" algn="just">
              <a:buNone/>
            </a:pPr>
            <a:r>
              <a:rPr lang="pl-PL"/>
              <a:t>W artykule omówiono projektowanie systemów wizyjnych z wykorzystaniem kamer i sterowników PLC oraz podsumowano stworzenie stanowiska inspekcyjnego składającego się z kamery </a:t>
            </a:r>
            <a:r>
              <a:rPr lang="pl-PL" err="1"/>
              <a:t>Cognex</a:t>
            </a:r>
            <a:r>
              <a:rPr lang="pl-PL"/>
              <a:t> IS 7200 i sterownika PLC Siemens S7-1200. Inspekcja monet odbywa się poprzez wykrycie obecności monety na polu </a:t>
            </a:r>
            <a:r>
              <a:rPr lang="pl-PL" err="1"/>
              <a:t>odkładcze</a:t>
            </a:r>
            <a:r>
              <a:rPr lang="pl-PL"/>
              <a:t> przez czujnik indukcyjny, co uruchamia kamerę do wykonania zdjęcia. Wyniki inspekcji porównywane są z informacjami zapisanymi w sterowniku PLC, a odczytana moneta wyświetlana jest na panelu HMI Siemens KTP 600. Kamera oblicza ilość pikseli na obwodzie okręgu, co pozwala na identyfikację rodzaju monety. System jest modyfikowalny i może być rozbudowywany o dodatkowe funkcje</a:t>
            </a:r>
          </a:p>
          <a:p>
            <a:pPr marL="0" indent="0">
              <a:buNone/>
            </a:pPr>
            <a:endParaRPr lang="pl-PL"/>
          </a:p>
        </p:txBody>
      </p:sp>
      <p:pic>
        <p:nvPicPr>
          <p:cNvPr id="5" name="Obraz 5" descr="Obraz zawierający ściana, w pomieszczeniu&#10;&#10;Opis wygenerowany automatycznie">
            <a:extLst>
              <a:ext uri="{FF2B5EF4-FFF2-40B4-BE49-F238E27FC236}">
                <a16:creationId xmlns:a16="http://schemas.microsoft.com/office/drawing/2014/main" id="{ED3FDD07-B15E-ADFA-0871-7636D818111B}"/>
              </a:ext>
            </a:extLst>
          </p:cNvPr>
          <p:cNvPicPr>
            <a:picLocks noChangeAspect="1"/>
          </p:cNvPicPr>
          <p:nvPr/>
        </p:nvPicPr>
        <p:blipFill>
          <a:blip r:embed="rId3"/>
          <a:stretch>
            <a:fillRect/>
          </a:stretch>
        </p:blipFill>
        <p:spPr>
          <a:xfrm>
            <a:off x="6624577" y="1927021"/>
            <a:ext cx="5453605" cy="3283680"/>
          </a:xfrm>
          <a:prstGeom prst="rect">
            <a:avLst/>
          </a:prstGeom>
        </p:spPr>
      </p:pic>
      <p:sp>
        <p:nvSpPr>
          <p:cNvPr id="8" name="pole tekstowe 7">
            <a:extLst>
              <a:ext uri="{FF2B5EF4-FFF2-40B4-BE49-F238E27FC236}">
                <a16:creationId xmlns:a16="http://schemas.microsoft.com/office/drawing/2014/main" id="{9DFC15E4-5F0C-ABBA-B4AF-DB3BBDA5D37B}"/>
              </a:ext>
            </a:extLst>
          </p:cNvPr>
          <p:cNvSpPr txBox="1"/>
          <p:nvPr/>
        </p:nvSpPr>
        <p:spPr>
          <a:xfrm rot="10800000" flipV="1">
            <a:off x="7393188" y="5356946"/>
            <a:ext cx="46781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5.3. </a:t>
            </a:r>
            <a:r>
              <a:rPr lang="pl-PL" sz="1400">
                <a:ea typeface="+mn-lt"/>
                <a:cs typeface="+mn-lt"/>
              </a:rPr>
              <a:t>Stanowisko detekcji rodzaju monety</a:t>
            </a:r>
            <a:r>
              <a:rPr lang="pl-PL" sz="1400" i="1"/>
              <a:t> [14]</a:t>
            </a:r>
          </a:p>
        </p:txBody>
      </p:sp>
      <p:sp>
        <p:nvSpPr>
          <p:cNvPr id="6" name="pole tekstowe 5">
            <a:extLst>
              <a:ext uri="{FF2B5EF4-FFF2-40B4-BE49-F238E27FC236}">
                <a16:creationId xmlns:a16="http://schemas.microsoft.com/office/drawing/2014/main" id="{BC7EA529-88CA-D304-B108-918E4151AD53}"/>
              </a:ext>
            </a:extLst>
          </p:cNvPr>
          <p:cNvSpPr txBox="1"/>
          <p:nvPr/>
        </p:nvSpPr>
        <p:spPr>
          <a:xfrm>
            <a:off x="560024" y="6215349"/>
            <a:ext cx="967647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sz="1200">
                <a:latin typeface="Trebuchet MS"/>
              </a:rPr>
              <a:t>"</a:t>
            </a:r>
            <a:r>
              <a:rPr lang="pl-PL" sz="1200">
                <a:ea typeface="+mn-lt"/>
                <a:cs typeface="+mn-lt"/>
              </a:rPr>
              <a:t>PROJEKT I REALIZACJA SYSTEMU WIZYJNEGO Z WYKORZYSTANIEM KAMERY I STEROWNIKA PLC</a:t>
            </a:r>
            <a:r>
              <a:rPr lang="pl-PL" sz="1200">
                <a:latin typeface="Trebuchet MS"/>
              </a:rPr>
              <a:t>" -</a:t>
            </a:r>
            <a:r>
              <a:rPr lang="pl-PL" sz="1200">
                <a:latin typeface="Trebuchet MS"/>
                <a:ea typeface="ElsevierGulliver"/>
                <a:cs typeface="ElsevierGulliver"/>
              </a:rPr>
              <a:t> </a:t>
            </a:r>
            <a:r>
              <a:rPr lang="pl-PL" sz="1200">
                <a:ea typeface="+mn-lt"/>
                <a:cs typeface="+mn-lt"/>
              </a:rPr>
              <a:t>Marcin LACH, Daniel JANCARCZYK</a:t>
            </a:r>
            <a:r>
              <a:rPr lang="pl-PL" sz="1200">
                <a:latin typeface="Trebuchet MS"/>
                <a:ea typeface="+mn-lt"/>
                <a:cs typeface="+mn-lt"/>
              </a:rPr>
              <a:t> 2021</a:t>
            </a:r>
            <a:endParaRPr lang="pl-PL" sz="1200">
              <a:latin typeface="Trebuchet MS"/>
            </a:endParaRPr>
          </a:p>
        </p:txBody>
      </p:sp>
    </p:spTree>
    <p:extLst>
      <p:ext uri="{BB962C8B-B14F-4D97-AF65-F5344CB8AC3E}">
        <p14:creationId xmlns:p14="http://schemas.microsoft.com/office/powerpoint/2010/main" val="2748912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9DC3E29-44B0-5BD5-0B97-1CA2513CE19A}"/>
              </a:ext>
            </a:extLst>
          </p:cNvPr>
          <p:cNvSpPr>
            <a:spLocks noGrp="1"/>
          </p:cNvSpPr>
          <p:nvPr>
            <p:ph type="title"/>
          </p:nvPr>
        </p:nvSpPr>
        <p:spPr>
          <a:xfrm>
            <a:off x="2144" y="40511"/>
            <a:ext cx="8596668" cy="1320800"/>
          </a:xfrm>
        </p:spPr>
        <p:txBody>
          <a:bodyPr>
            <a:normAutofit fontScale="90000"/>
          </a:bodyPr>
          <a:lstStyle/>
          <a:p>
            <a:r>
              <a:rPr lang="pl-PL" sz="3200"/>
              <a:t>2. REALIZACJA SYSTEMU WIZYJNEGO Z WYKORZYSTANIEM KAMERY I STEROWNIKA PLC </a:t>
            </a:r>
            <a:endParaRPr lang="pl-PL"/>
          </a:p>
        </p:txBody>
      </p:sp>
      <p:pic>
        <p:nvPicPr>
          <p:cNvPr id="4" name="Obraz 4">
            <a:extLst>
              <a:ext uri="{FF2B5EF4-FFF2-40B4-BE49-F238E27FC236}">
                <a16:creationId xmlns:a16="http://schemas.microsoft.com/office/drawing/2014/main" id="{DFA573CC-9405-B1EA-A3AF-1DC67F3BCA60}"/>
              </a:ext>
            </a:extLst>
          </p:cNvPr>
          <p:cNvPicPr>
            <a:picLocks noGrp="1" noChangeAspect="1"/>
          </p:cNvPicPr>
          <p:nvPr>
            <p:ph idx="1"/>
          </p:nvPr>
        </p:nvPicPr>
        <p:blipFill>
          <a:blip r:embed="rId2"/>
          <a:stretch>
            <a:fillRect/>
          </a:stretch>
        </p:blipFill>
        <p:spPr>
          <a:xfrm>
            <a:off x="5707930" y="1572210"/>
            <a:ext cx="6444842" cy="3649280"/>
          </a:xfrm>
        </p:spPr>
      </p:pic>
      <p:sp>
        <p:nvSpPr>
          <p:cNvPr id="7" name="pole tekstowe 6">
            <a:extLst>
              <a:ext uri="{FF2B5EF4-FFF2-40B4-BE49-F238E27FC236}">
                <a16:creationId xmlns:a16="http://schemas.microsoft.com/office/drawing/2014/main" id="{BCD8E843-3C91-6BFE-25CB-73240EA7E0C7}"/>
              </a:ext>
            </a:extLst>
          </p:cNvPr>
          <p:cNvSpPr txBox="1"/>
          <p:nvPr/>
        </p:nvSpPr>
        <p:spPr>
          <a:xfrm>
            <a:off x="6460602" y="5351362"/>
            <a:ext cx="51642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5.4.</a:t>
            </a:r>
            <a:r>
              <a:rPr lang="pl-PL" sz="1400">
                <a:ea typeface="+mn-lt"/>
                <a:cs typeface="+mn-lt"/>
              </a:rPr>
              <a:t>Otrzymany wynik z programu In-</a:t>
            </a:r>
            <a:r>
              <a:rPr lang="pl-PL" sz="1400" err="1">
                <a:ea typeface="+mn-lt"/>
                <a:cs typeface="+mn-lt"/>
              </a:rPr>
              <a:t>Sight</a:t>
            </a:r>
            <a:r>
              <a:rPr lang="pl-PL" sz="1400">
                <a:ea typeface="+mn-lt"/>
                <a:cs typeface="+mn-lt"/>
              </a:rPr>
              <a:t> Explorer</a:t>
            </a:r>
            <a:r>
              <a:rPr lang="pl-PL" sz="1400" i="1"/>
              <a:t> [14]</a:t>
            </a:r>
            <a:endParaRPr lang="pl-PL"/>
          </a:p>
        </p:txBody>
      </p:sp>
      <p:sp>
        <p:nvSpPr>
          <p:cNvPr id="9" name="pole tekstowe 8">
            <a:extLst>
              <a:ext uri="{FF2B5EF4-FFF2-40B4-BE49-F238E27FC236}">
                <a16:creationId xmlns:a16="http://schemas.microsoft.com/office/drawing/2014/main" id="{067FA5F0-355B-964F-2694-6218D0F7211F}"/>
              </a:ext>
            </a:extLst>
          </p:cNvPr>
          <p:cNvSpPr txBox="1"/>
          <p:nvPr/>
        </p:nvSpPr>
        <p:spPr>
          <a:xfrm>
            <a:off x="316375" y="943337"/>
            <a:ext cx="5328212" cy="5586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l-PL" sz="1700"/>
          </a:p>
          <a:p>
            <a:pPr algn="just"/>
            <a:r>
              <a:rPr lang="pl-PL" sz="1700"/>
              <a:t>W tym artykule zostało zaprojektowane, skonstruowane i zaprogramowane stanowisko systemu wizyjnego z wykorzystaniem kamery i sterownika PLC do detekcji monet. Praca przedstawia przykładowe rozwiązanie w konstruowaniu stanowisk opierających swoje działanie o system wizyjny. Rozwiązania przedstawione w pracy można zastosować i implementować w każdym stanowisku, którego podstawę stanowi wizja. Praca opisuje również sposób sterowania stanowiskiem z poziomu panelu HMI oraz przykład wizualizacji wyników. Udało się rozwiązać problem doboru parametrów inspekcji przy zachowaniu powtarzalności podczas zmiany detali, dzięki regulacji parametrami programu systemu wizyjnego oraz zastosowaniu oświetlacza. Systemy wizyjne mają coraz szersze zastosowanie w przemyśle i usługach, ze względu na większą dokładność i powtarzalność względem oka ludzkiego.</a:t>
            </a:r>
            <a:endParaRPr lang="pl-PL"/>
          </a:p>
        </p:txBody>
      </p:sp>
      <p:sp>
        <p:nvSpPr>
          <p:cNvPr id="5" name="pole tekstowe 4">
            <a:extLst>
              <a:ext uri="{FF2B5EF4-FFF2-40B4-BE49-F238E27FC236}">
                <a16:creationId xmlns:a16="http://schemas.microsoft.com/office/drawing/2014/main" id="{2222DBED-C4AE-5357-2E73-CE111F1634E2}"/>
              </a:ext>
            </a:extLst>
          </p:cNvPr>
          <p:cNvSpPr txBox="1"/>
          <p:nvPr/>
        </p:nvSpPr>
        <p:spPr>
          <a:xfrm>
            <a:off x="532482" y="6472409"/>
            <a:ext cx="967647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sz="1200">
                <a:latin typeface="Trebuchet MS"/>
              </a:rPr>
              <a:t>"</a:t>
            </a:r>
            <a:r>
              <a:rPr lang="pl-PL" sz="1200">
                <a:ea typeface="+mn-lt"/>
                <a:cs typeface="+mn-lt"/>
              </a:rPr>
              <a:t>PROJEKT I REALIZACJA SYSTEMU WIZYJNEGO Z WYKORZYSTANIEM KAMERY I STEROWNIKA PLC</a:t>
            </a:r>
            <a:r>
              <a:rPr lang="pl-PL" sz="1200">
                <a:latin typeface="Trebuchet MS"/>
              </a:rPr>
              <a:t>" -</a:t>
            </a:r>
            <a:r>
              <a:rPr lang="pl-PL" sz="1200">
                <a:latin typeface="Trebuchet MS"/>
                <a:ea typeface="ElsevierGulliver"/>
                <a:cs typeface="ElsevierGulliver"/>
              </a:rPr>
              <a:t> </a:t>
            </a:r>
            <a:r>
              <a:rPr lang="pl-PL" sz="1200">
                <a:ea typeface="+mn-lt"/>
                <a:cs typeface="+mn-lt"/>
              </a:rPr>
              <a:t>Marcin LACH, Daniel JANCARCZYK</a:t>
            </a:r>
            <a:r>
              <a:rPr lang="pl-PL" sz="1200">
                <a:latin typeface="Trebuchet MS"/>
                <a:ea typeface="+mn-lt"/>
                <a:cs typeface="+mn-lt"/>
              </a:rPr>
              <a:t> 2021</a:t>
            </a:r>
            <a:endParaRPr lang="pl-PL" sz="1200">
              <a:latin typeface="Trebuchet MS"/>
            </a:endParaRPr>
          </a:p>
        </p:txBody>
      </p:sp>
    </p:spTree>
    <p:extLst>
      <p:ext uri="{BB962C8B-B14F-4D97-AF65-F5344CB8AC3E}">
        <p14:creationId xmlns:p14="http://schemas.microsoft.com/office/powerpoint/2010/main" val="976774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28E24C-964D-EC23-1216-DF26670B96B0}"/>
              </a:ext>
            </a:extLst>
          </p:cNvPr>
          <p:cNvSpPr>
            <a:spLocks noGrp="1"/>
          </p:cNvSpPr>
          <p:nvPr>
            <p:ph type="title"/>
          </p:nvPr>
        </p:nvSpPr>
        <p:spPr>
          <a:xfrm>
            <a:off x="-75613" y="-26930"/>
            <a:ext cx="8596668" cy="1320800"/>
          </a:xfrm>
        </p:spPr>
        <p:txBody>
          <a:bodyPr vert="horz" lIns="91440" tIns="45720" rIns="91440" bIns="45720" rtlCol="0" anchor="t">
            <a:normAutofit/>
          </a:bodyPr>
          <a:lstStyle/>
          <a:p>
            <a:r>
              <a:rPr lang="en-US"/>
              <a:t>3.Algorytm rozpoznający położenie i rozmiar w przemyśle spożywczym.</a:t>
            </a:r>
          </a:p>
        </p:txBody>
      </p:sp>
      <p:sp>
        <p:nvSpPr>
          <p:cNvPr id="6" name="pole tekstowe 5">
            <a:extLst>
              <a:ext uri="{FF2B5EF4-FFF2-40B4-BE49-F238E27FC236}">
                <a16:creationId xmlns:a16="http://schemas.microsoft.com/office/drawing/2014/main" id="{74F62A4F-5D8A-3C7A-CB5C-3587F257EBE8}"/>
              </a:ext>
            </a:extLst>
          </p:cNvPr>
          <p:cNvSpPr txBox="1"/>
          <p:nvPr/>
        </p:nvSpPr>
        <p:spPr>
          <a:xfrm>
            <a:off x="332095" y="1210129"/>
            <a:ext cx="4067130" cy="326885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defTabSz="457200">
              <a:lnSpc>
                <a:spcPct val="90000"/>
              </a:lnSpc>
              <a:spcBef>
                <a:spcPts val="1000"/>
              </a:spcBef>
              <a:buClr>
                <a:schemeClr val="accent1"/>
              </a:buClr>
              <a:buSzPct val="80000"/>
            </a:pPr>
            <a:r>
              <a:rPr lang="en-US" sz="1600" err="1">
                <a:solidFill>
                  <a:schemeClr val="tx1">
                    <a:lumMod val="75000"/>
                    <a:lumOff val="25000"/>
                  </a:schemeClr>
                </a:solidFill>
              </a:rPr>
              <a:t>Przedstawiony</a:t>
            </a:r>
            <a:r>
              <a:rPr lang="en-US" sz="1600">
                <a:solidFill>
                  <a:schemeClr val="tx1">
                    <a:lumMod val="75000"/>
                    <a:lumOff val="25000"/>
                  </a:schemeClr>
                </a:solidFill>
              </a:rPr>
              <a:t> w </a:t>
            </a:r>
            <a:r>
              <a:rPr lang="en-US" sz="1600" err="1">
                <a:solidFill>
                  <a:schemeClr val="tx1">
                    <a:lumMod val="75000"/>
                    <a:lumOff val="25000"/>
                  </a:schemeClr>
                </a:solidFill>
              </a:rPr>
              <a:t>artykule</a:t>
            </a:r>
            <a:r>
              <a:rPr lang="en-US" sz="1600">
                <a:solidFill>
                  <a:schemeClr val="tx1">
                    <a:lumMod val="75000"/>
                    <a:lumOff val="25000"/>
                  </a:schemeClr>
                </a:solidFill>
              </a:rPr>
              <a:t> </a:t>
            </a:r>
            <a:r>
              <a:rPr lang="en-US" sz="1600" err="1">
                <a:solidFill>
                  <a:schemeClr val="tx1">
                    <a:lumMod val="75000"/>
                    <a:lumOff val="25000"/>
                  </a:schemeClr>
                </a:solidFill>
              </a:rPr>
              <a:t>algorytm</a:t>
            </a:r>
            <a:r>
              <a:rPr lang="en-US" sz="1600">
                <a:solidFill>
                  <a:schemeClr val="tx1">
                    <a:lumMod val="75000"/>
                    <a:lumOff val="25000"/>
                  </a:schemeClr>
                </a:solidFill>
              </a:rPr>
              <a:t> </a:t>
            </a:r>
            <a:r>
              <a:rPr lang="en-US" sz="1600" err="1">
                <a:solidFill>
                  <a:schemeClr val="tx1">
                    <a:lumMod val="75000"/>
                    <a:lumOff val="25000"/>
                  </a:schemeClr>
                </a:solidFill>
              </a:rPr>
              <a:t>zastosowano</a:t>
            </a:r>
            <a:r>
              <a:rPr lang="en-US" sz="1600">
                <a:solidFill>
                  <a:schemeClr val="tx1">
                    <a:lumMod val="75000"/>
                    <a:lumOff val="25000"/>
                  </a:schemeClr>
                </a:solidFill>
              </a:rPr>
              <a:t>, aby </a:t>
            </a:r>
            <a:r>
              <a:rPr lang="en-US" sz="1600" err="1">
                <a:solidFill>
                  <a:schemeClr val="tx1">
                    <a:lumMod val="75000"/>
                    <a:lumOff val="25000"/>
                  </a:schemeClr>
                </a:solidFill>
              </a:rPr>
              <a:t>bezkontaktowo</a:t>
            </a:r>
            <a:r>
              <a:rPr lang="en-US" sz="1600">
                <a:solidFill>
                  <a:schemeClr val="tx1">
                    <a:lumMod val="75000"/>
                    <a:lumOff val="25000"/>
                  </a:schemeClr>
                </a:solidFill>
              </a:rPr>
              <a:t> </a:t>
            </a:r>
            <a:r>
              <a:rPr lang="en-US" sz="1600" err="1">
                <a:solidFill>
                  <a:schemeClr val="tx1">
                    <a:lumMod val="75000"/>
                    <a:lumOff val="25000"/>
                  </a:schemeClr>
                </a:solidFill>
              </a:rPr>
              <a:t>zmierzyć</a:t>
            </a:r>
            <a:r>
              <a:rPr lang="en-US" sz="1600">
                <a:solidFill>
                  <a:schemeClr val="tx1">
                    <a:lumMod val="75000"/>
                    <a:lumOff val="25000"/>
                  </a:schemeClr>
                </a:solidFill>
              </a:rPr>
              <a:t> </a:t>
            </a:r>
            <a:r>
              <a:rPr lang="en-US" sz="1600" err="1">
                <a:solidFill>
                  <a:schemeClr val="tx1">
                    <a:lumMod val="75000"/>
                    <a:lumOff val="25000"/>
                  </a:schemeClr>
                </a:solidFill>
              </a:rPr>
              <a:t>długość</a:t>
            </a:r>
            <a:r>
              <a:rPr lang="en-US" sz="1600">
                <a:solidFill>
                  <a:schemeClr val="tx1">
                    <a:lumMod val="75000"/>
                    <a:lumOff val="25000"/>
                  </a:schemeClr>
                </a:solidFill>
              </a:rPr>
              <a:t> </a:t>
            </a:r>
            <a:r>
              <a:rPr lang="en-US" sz="1600" err="1">
                <a:solidFill>
                  <a:schemeClr val="tx1">
                    <a:lumMod val="75000"/>
                    <a:lumOff val="25000"/>
                  </a:schemeClr>
                </a:solidFill>
              </a:rPr>
              <a:t>jelita</a:t>
            </a:r>
            <a:r>
              <a:rPr lang="en-US" sz="1600">
                <a:solidFill>
                  <a:schemeClr val="tx1">
                    <a:lumMod val="75000"/>
                    <a:lumOff val="25000"/>
                  </a:schemeClr>
                </a:solidFill>
              </a:rPr>
              <a:t> </a:t>
            </a:r>
            <a:r>
              <a:rPr lang="en-US" sz="1600" err="1">
                <a:solidFill>
                  <a:schemeClr val="tx1">
                    <a:lumMod val="75000"/>
                    <a:lumOff val="25000"/>
                  </a:schemeClr>
                </a:solidFill>
              </a:rPr>
              <a:t>zwierzęcego</a:t>
            </a:r>
            <a:r>
              <a:rPr lang="en-US" sz="1600">
                <a:solidFill>
                  <a:schemeClr val="tx1">
                    <a:lumMod val="75000"/>
                    <a:lumOff val="25000"/>
                  </a:schemeClr>
                </a:solidFill>
              </a:rPr>
              <a:t> </a:t>
            </a:r>
            <a:r>
              <a:rPr lang="en-US" sz="1600" err="1">
                <a:solidFill>
                  <a:schemeClr val="tx1">
                    <a:lumMod val="75000"/>
                    <a:lumOff val="25000"/>
                  </a:schemeClr>
                </a:solidFill>
              </a:rPr>
              <a:t>przewijanego</a:t>
            </a:r>
            <a:r>
              <a:rPr lang="en-US" sz="1600">
                <a:solidFill>
                  <a:schemeClr val="tx1">
                    <a:lumMod val="75000"/>
                    <a:lumOff val="25000"/>
                  </a:schemeClr>
                </a:solidFill>
              </a:rPr>
              <a:t> po </a:t>
            </a:r>
            <a:r>
              <a:rPr lang="en-US" sz="1600" err="1">
                <a:solidFill>
                  <a:schemeClr val="tx1">
                    <a:lumMod val="75000"/>
                    <a:lumOff val="25000"/>
                  </a:schemeClr>
                </a:solidFill>
              </a:rPr>
              <a:t>metalowej</a:t>
            </a:r>
            <a:r>
              <a:rPr lang="en-US" sz="1600">
                <a:solidFill>
                  <a:schemeClr val="tx1">
                    <a:lumMod val="75000"/>
                    <a:lumOff val="25000"/>
                  </a:schemeClr>
                </a:solidFill>
              </a:rPr>
              <a:t> "</a:t>
            </a:r>
            <a:r>
              <a:rPr lang="en-US" sz="1600" err="1">
                <a:solidFill>
                  <a:schemeClr val="tx1">
                    <a:lumMod val="75000"/>
                    <a:lumOff val="25000"/>
                  </a:schemeClr>
                </a:solidFill>
              </a:rPr>
              <a:t>sztycy</a:t>
            </a:r>
            <a:r>
              <a:rPr lang="en-US" sz="1600">
                <a:solidFill>
                  <a:schemeClr val="tx1">
                    <a:lumMod val="75000"/>
                    <a:lumOff val="25000"/>
                  </a:schemeClr>
                </a:solidFill>
              </a:rPr>
              <a:t>" </a:t>
            </a:r>
            <a:r>
              <a:rPr lang="en-US" sz="1600" err="1">
                <a:solidFill>
                  <a:schemeClr val="tx1">
                    <a:lumMod val="75000"/>
                    <a:lumOff val="25000"/>
                  </a:schemeClr>
                </a:solidFill>
              </a:rPr>
              <a:t>oraz</a:t>
            </a:r>
            <a:r>
              <a:rPr lang="en-US" sz="1600">
                <a:solidFill>
                  <a:schemeClr val="tx1">
                    <a:lumMod val="75000"/>
                    <a:lumOff val="25000"/>
                  </a:schemeClr>
                </a:solidFill>
              </a:rPr>
              <a:t> </a:t>
            </a:r>
            <a:r>
              <a:rPr lang="en-US" sz="1600" err="1">
                <a:solidFill>
                  <a:schemeClr val="tx1">
                    <a:lumMod val="75000"/>
                    <a:lumOff val="25000"/>
                  </a:schemeClr>
                </a:solidFill>
              </a:rPr>
              <a:t>wykryć</a:t>
            </a:r>
            <a:r>
              <a:rPr lang="en-US" sz="1600">
                <a:solidFill>
                  <a:schemeClr val="tx1">
                    <a:lumMod val="75000"/>
                    <a:lumOff val="25000"/>
                  </a:schemeClr>
                </a:solidFill>
              </a:rPr>
              <a:t> </a:t>
            </a:r>
            <a:r>
              <a:rPr lang="en-US" sz="1600" err="1">
                <a:solidFill>
                  <a:schemeClr val="tx1">
                    <a:lumMod val="75000"/>
                    <a:lumOff val="25000"/>
                  </a:schemeClr>
                </a:solidFill>
              </a:rPr>
              <a:t>jego</a:t>
            </a:r>
            <a:r>
              <a:rPr lang="en-US" sz="1600">
                <a:solidFill>
                  <a:schemeClr val="tx1">
                    <a:lumMod val="75000"/>
                    <a:lumOff val="25000"/>
                  </a:schemeClr>
                </a:solidFill>
              </a:rPr>
              <a:t> </a:t>
            </a:r>
            <a:r>
              <a:rPr lang="en-US" sz="1600" err="1">
                <a:solidFill>
                  <a:schemeClr val="tx1">
                    <a:lumMod val="75000"/>
                    <a:lumOff val="25000"/>
                  </a:schemeClr>
                </a:solidFill>
              </a:rPr>
              <a:t>koniec</a:t>
            </a:r>
            <a:r>
              <a:rPr lang="en-US" sz="1600">
                <a:solidFill>
                  <a:schemeClr val="tx1">
                    <a:lumMod val="75000"/>
                    <a:lumOff val="25000"/>
                  </a:schemeClr>
                </a:solidFill>
              </a:rPr>
              <a:t>. </a:t>
            </a:r>
            <a:r>
              <a:rPr lang="en-US" sz="1600" err="1">
                <a:solidFill>
                  <a:schemeClr val="tx1">
                    <a:lumMod val="75000"/>
                    <a:lumOff val="25000"/>
                  </a:schemeClr>
                </a:solidFill>
              </a:rPr>
              <a:t>Wcześniejsze</a:t>
            </a:r>
            <a:r>
              <a:rPr lang="en-US" sz="1600">
                <a:solidFill>
                  <a:schemeClr val="tx1">
                    <a:lumMod val="75000"/>
                    <a:lumOff val="25000"/>
                  </a:schemeClr>
                </a:solidFill>
              </a:rPr>
              <a:t> </a:t>
            </a:r>
            <a:r>
              <a:rPr lang="en-US" sz="1600" err="1">
                <a:solidFill>
                  <a:schemeClr val="tx1">
                    <a:lumMod val="75000"/>
                    <a:lumOff val="25000"/>
                  </a:schemeClr>
                </a:solidFill>
              </a:rPr>
              <a:t>próby</a:t>
            </a:r>
            <a:r>
              <a:rPr lang="en-US" sz="1600">
                <a:solidFill>
                  <a:schemeClr val="tx1">
                    <a:lumMod val="75000"/>
                    <a:lumOff val="25000"/>
                  </a:schemeClr>
                </a:solidFill>
              </a:rPr>
              <a:t> </a:t>
            </a:r>
            <a:r>
              <a:rPr lang="en-US" sz="1600" err="1">
                <a:solidFill>
                  <a:schemeClr val="tx1">
                    <a:lumMod val="75000"/>
                    <a:lumOff val="25000"/>
                  </a:schemeClr>
                </a:solidFill>
              </a:rPr>
              <a:t>wykorzystania</a:t>
            </a:r>
            <a:r>
              <a:rPr lang="en-US" sz="1600">
                <a:solidFill>
                  <a:schemeClr val="tx1">
                    <a:lumMod val="75000"/>
                    <a:lumOff val="25000"/>
                  </a:schemeClr>
                </a:solidFill>
              </a:rPr>
              <a:t> </a:t>
            </a:r>
            <a:r>
              <a:rPr lang="en-US" sz="1600" err="1">
                <a:solidFill>
                  <a:schemeClr val="tx1">
                    <a:lumMod val="75000"/>
                    <a:lumOff val="25000"/>
                  </a:schemeClr>
                </a:solidFill>
              </a:rPr>
              <a:t>czujników</a:t>
            </a:r>
            <a:r>
              <a:rPr lang="en-US" sz="1600">
                <a:solidFill>
                  <a:schemeClr val="tx1">
                    <a:lumMod val="75000"/>
                    <a:lumOff val="25000"/>
                  </a:schemeClr>
                </a:solidFill>
              </a:rPr>
              <a:t> </a:t>
            </a:r>
            <a:r>
              <a:rPr lang="en-US" sz="1600" err="1">
                <a:solidFill>
                  <a:schemeClr val="tx1">
                    <a:lumMod val="75000"/>
                    <a:lumOff val="25000"/>
                  </a:schemeClr>
                </a:solidFill>
              </a:rPr>
              <a:t>laserowych</a:t>
            </a:r>
            <a:r>
              <a:rPr lang="en-US" sz="1600">
                <a:solidFill>
                  <a:schemeClr val="tx1">
                    <a:lumMod val="75000"/>
                    <a:lumOff val="25000"/>
                  </a:schemeClr>
                </a:solidFill>
              </a:rPr>
              <a:t> </a:t>
            </a:r>
            <a:r>
              <a:rPr lang="en-US" sz="1600" err="1">
                <a:solidFill>
                  <a:schemeClr val="tx1">
                    <a:lumMod val="75000"/>
                    <a:lumOff val="25000"/>
                  </a:schemeClr>
                </a:solidFill>
              </a:rPr>
              <a:t>były</a:t>
            </a:r>
            <a:r>
              <a:rPr lang="en-US" sz="1600">
                <a:solidFill>
                  <a:schemeClr val="tx1">
                    <a:lumMod val="75000"/>
                    <a:lumOff val="25000"/>
                  </a:schemeClr>
                </a:solidFill>
              </a:rPr>
              <a:t> </a:t>
            </a:r>
            <a:r>
              <a:rPr lang="en-US" sz="1600" err="1">
                <a:solidFill>
                  <a:schemeClr val="tx1">
                    <a:lumMod val="75000"/>
                    <a:lumOff val="25000"/>
                  </a:schemeClr>
                </a:solidFill>
              </a:rPr>
              <a:t>nieskuteczne</a:t>
            </a:r>
            <a:r>
              <a:rPr lang="en-US" sz="1600">
                <a:solidFill>
                  <a:schemeClr val="tx1">
                    <a:lumMod val="75000"/>
                    <a:lumOff val="25000"/>
                  </a:schemeClr>
                </a:solidFill>
              </a:rPr>
              <a:t> z </a:t>
            </a:r>
            <a:r>
              <a:rPr lang="en-US" sz="1600" err="1">
                <a:solidFill>
                  <a:schemeClr val="tx1">
                    <a:lumMod val="75000"/>
                    <a:lumOff val="25000"/>
                  </a:schemeClr>
                </a:solidFill>
              </a:rPr>
              <a:t>powodu</a:t>
            </a:r>
            <a:r>
              <a:rPr lang="en-US" sz="1600">
                <a:solidFill>
                  <a:schemeClr val="tx1">
                    <a:lumMod val="75000"/>
                    <a:lumOff val="25000"/>
                  </a:schemeClr>
                </a:solidFill>
              </a:rPr>
              <a:t> </a:t>
            </a:r>
            <a:r>
              <a:rPr lang="en-US" sz="1600" err="1">
                <a:solidFill>
                  <a:schemeClr val="tx1">
                    <a:lumMod val="75000"/>
                    <a:lumOff val="25000"/>
                  </a:schemeClr>
                </a:solidFill>
              </a:rPr>
              <a:t>specyficznych</a:t>
            </a:r>
            <a:r>
              <a:rPr lang="en-US" sz="1600">
                <a:solidFill>
                  <a:schemeClr val="tx1">
                    <a:lumMod val="75000"/>
                    <a:lumOff val="25000"/>
                  </a:schemeClr>
                </a:solidFill>
              </a:rPr>
              <a:t> </a:t>
            </a:r>
            <a:r>
              <a:rPr lang="en-US" sz="1600" err="1">
                <a:solidFill>
                  <a:schemeClr val="tx1">
                    <a:lumMod val="75000"/>
                    <a:lumOff val="25000"/>
                  </a:schemeClr>
                </a:solidFill>
              </a:rPr>
              <a:t>właściwości</a:t>
            </a:r>
            <a:r>
              <a:rPr lang="en-US" sz="1600">
                <a:solidFill>
                  <a:schemeClr val="tx1">
                    <a:lumMod val="75000"/>
                    <a:lumOff val="25000"/>
                  </a:schemeClr>
                </a:solidFill>
              </a:rPr>
              <a:t> </a:t>
            </a:r>
            <a:r>
              <a:rPr lang="en-US" sz="1600" err="1">
                <a:solidFill>
                  <a:schemeClr val="tx1">
                    <a:lumMod val="75000"/>
                    <a:lumOff val="25000"/>
                  </a:schemeClr>
                </a:solidFill>
              </a:rPr>
              <a:t>jelita</a:t>
            </a:r>
            <a:r>
              <a:rPr lang="en-US" sz="1600">
                <a:solidFill>
                  <a:schemeClr val="tx1">
                    <a:lumMod val="75000"/>
                    <a:lumOff val="25000"/>
                  </a:schemeClr>
                </a:solidFill>
              </a:rPr>
              <a:t>, </a:t>
            </a:r>
            <a:r>
              <a:rPr lang="en-US" sz="1600" err="1">
                <a:solidFill>
                  <a:schemeClr val="tx1">
                    <a:lumMod val="75000"/>
                    <a:lumOff val="25000"/>
                  </a:schemeClr>
                </a:solidFill>
              </a:rPr>
              <a:t>takich</a:t>
            </a:r>
            <a:r>
              <a:rPr lang="en-US" sz="1600">
                <a:solidFill>
                  <a:schemeClr val="tx1">
                    <a:lumMod val="75000"/>
                    <a:lumOff val="25000"/>
                  </a:schemeClr>
                </a:solidFill>
              </a:rPr>
              <a:t> jak </a:t>
            </a:r>
            <a:r>
              <a:rPr lang="en-US" sz="1600" err="1">
                <a:solidFill>
                  <a:schemeClr val="tx1">
                    <a:lumMod val="75000"/>
                    <a:lumOff val="25000"/>
                  </a:schemeClr>
                </a:solidFill>
              </a:rPr>
              <a:t>kolor</a:t>
            </a:r>
            <a:r>
              <a:rPr lang="en-US" sz="1600">
                <a:solidFill>
                  <a:schemeClr val="tx1">
                    <a:lumMod val="75000"/>
                    <a:lumOff val="25000"/>
                  </a:schemeClr>
                </a:solidFill>
              </a:rPr>
              <a:t> </a:t>
            </a:r>
            <a:r>
              <a:rPr lang="en-US" sz="1600" err="1">
                <a:solidFill>
                  <a:schemeClr val="tx1">
                    <a:lumMod val="75000"/>
                    <a:lumOff val="25000"/>
                  </a:schemeClr>
                </a:solidFill>
              </a:rPr>
              <a:t>i</a:t>
            </a:r>
            <a:r>
              <a:rPr lang="en-US" sz="1600">
                <a:solidFill>
                  <a:schemeClr val="tx1">
                    <a:lumMod val="75000"/>
                    <a:lumOff val="25000"/>
                  </a:schemeClr>
                </a:solidFill>
              </a:rPr>
              <a:t> </a:t>
            </a:r>
            <a:r>
              <a:rPr lang="en-US" sz="1600" err="1">
                <a:solidFill>
                  <a:schemeClr val="tx1">
                    <a:lumMod val="75000"/>
                    <a:lumOff val="25000"/>
                  </a:schemeClr>
                </a:solidFill>
              </a:rPr>
              <a:t>przezierność</a:t>
            </a:r>
            <a:r>
              <a:rPr lang="en-US" sz="1600">
                <a:solidFill>
                  <a:schemeClr val="tx1">
                    <a:lumMod val="75000"/>
                    <a:lumOff val="25000"/>
                  </a:schemeClr>
                </a:solidFill>
              </a:rPr>
              <a:t>, co </a:t>
            </a:r>
            <a:r>
              <a:rPr lang="en-US" sz="1600" err="1">
                <a:solidFill>
                  <a:schemeClr val="tx1">
                    <a:lumMod val="75000"/>
                    <a:lumOff val="25000"/>
                  </a:schemeClr>
                </a:solidFill>
              </a:rPr>
              <a:t>widać</a:t>
            </a:r>
            <a:r>
              <a:rPr lang="en-US" sz="1600">
                <a:solidFill>
                  <a:schemeClr val="tx1">
                    <a:lumMod val="75000"/>
                    <a:lumOff val="25000"/>
                  </a:schemeClr>
                </a:solidFill>
              </a:rPr>
              <a:t> </a:t>
            </a:r>
            <a:r>
              <a:rPr lang="en-US" sz="1600" err="1">
                <a:solidFill>
                  <a:schemeClr val="tx1">
                    <a:lumMod val="75000"/>
                    <a:lumOff val="25000"/>
                  </a:schemeClr>
                </a:solidFill>
              </a:rPr>
              <a:t>na</a:t>
            </a:r>
            <a:r>
              <a:rPr lang="en-US" sz="1600">
                <a:solidFill>
                  <a:schemeClr val="tx1">
                    <a:lumMod val="75000"/>
                    <a:lumOff val="25000"/>
                  </a:schemeClr>
                </a:solidFill>
              </a:rPr>
              <a:t> </a:t>
            </a:r>
            <a:r>
              <a:rPr lang="en-US" sz="1600" err="1">
                <a:solidFill>
                  <a:schemeClr val="tx1">
                    <a:lumMod val="75000"/>
                    <a:lumOff val="25000"/>
                  </a:schemeClr>
                </a:solidFill>
              </a:rPr>
              <a:t>rysunku</a:t>
            </a:r>
            <a:r>
              <a:rPr lang="en-US" sz="1600">
                <a:solidFill>
                  <a:schemeClr val="tx1">
                    <a:lumMod val="75000"/>
                    <a:lumOff val="25000"/>
                  </a:schemeClr>
                </a:solidFill>
              </a:rPr>
              <a:t> 5.5. </a:t>
            </a:r>
            <a:r>
              <a:rPr lang="en-US" sz="1600" err="1">
                <a:solidFill>
                  <a:schemeClr val="tx1">
                    <a:lumMod val="75000"/>
                    <a:lumOff val="25000"/>
                  </a:schemeClr>
                </a:solidFill>
              </a:rPr>
              <a:t>Zamiast</a:t>
            </a:r>
            <a:r>
              <a:rPr lang="en-US" sz="1600">
                <a:solidFill>
                  <a:schemeClr val="tx1">
                    <a:lumMod val="75000"/>
                    <a:lumOff val="25000"/>
                  </a:schemeClr>
                </a:solidFill>
              </a:rPr>
              <a:t> </a:t>
            </a:r>
            <a:r>
              <a:rPr lang="en-US" sz="1600" err="1">
                <a:solidFill>
                  <a:schemeClr val="tx1">
                    <a:lumMod val="75000"/>
                    <a:lumOff val="25000"/>
                  </a:schemeClr>
                </a:solidFill>
              </a:rPr>
              <a:t>tego</a:t>
            </a:r>
            <a:r>
              <a:rPr lang="en-US" sz="1600">
                <a:solidFill>
                  <a:schemeClr val="tx1">
                    <a:lumMod val="75000"/>
                    <a:lumOff val="25000"/>
                  </a:schemeClr>
                </a:solidFill>
              </a:rPr>
              <a:t>, </a:t>
            </a:r>
            <a:r>
              <a:rPr lang="en-US" sz="1600" err="1">
                <a:solidFill>
                  <a:schemeClr val="tx1">
                    <a:lumMod val="75000"/>
                    <a:lumOff val="25000"/>
                  </a:schemeClr>
                </a:solidFill>
              </a:rPr>
              <a:t>zdecydowano</a:t>
            </a:r>
            <a:r>
              <a:rPr lang="en-US" sz="1600">
                <a:solidFill>
                  <a:schemeClr val="tx1">
                    <a:lumMod val="75000"/>
                    <a:lumOff val="25000"/>
                  </a:schemeClr>
                </a:solidFill>
              </a:rPr>
              <a:t> </a:t>
            </a:r>
            <a:r>
              <a:rPr lang="en-US" sz="1600" err="1">
                <a:solidFill>
                  <a:schemeClr val="tx1">
                    <a:lumMod val="75000"/>
                    <a:lumOff val="25000"/>
                  </a:schemeClr>
                </a:solidFill>
              </a:rPr>
              <a:t>się</a:t>
            </a:r>
            <a:r>
              <a:rPr lang="en-US" sz="1600">
                <a:solidFill>
                  <a:schemeClr val="tx1">
                    <a:lumMod val="75000"/>
                    <a:lumOff val="25000"/>
                  </a:schemeClr>
                </a:solidFill>
              </a:rPr>
              <a:t> </a:t>
            </a:r>
            <a:r>
              <a:rPr lang="en-US" sz="1600" err="1">
                <a:solidFill>
                  <a:schemeClr val="tx1">
                    <a:lumMod val="75000"/>
                    <a:lumOff val="25000"/>
                  </a:schemeClr>
                </a:solidFill>
              </a:rPr>
              <a:t>zastosować</a:t>
            </a:r>
            <a:r>
              <a:rPr lang="en-US" sz="1600">
                <a:solidFill>
                  <a:schemeClr val="tx1">
                    <a:lumMod val="75000"/>
                    <a:lumOff val="25000"/>
                  </a:schemeClr>
                </a:solidFill>
              </a:rPr>
              <a:t> </a:t>
            </a:r>
            <a:r>
              <a:rPr lang="en-US" sz="1600" err="1">
                <a:solidFill>
                  <a:schemeClr val="tx1">
                    <a:lumMod val="75000"/>
                    <a:lumOff val="25000"/>
                  </a:schemeClr>
                </a:solidFill>
              </a:rPr>
              <a:t>algorytm</a:t>
            </a:r>
            <a:r>
              <a:rPr lang="en-US" sz="1600">
                <a:solidFill>
                  <a:schemeClr val="tx1">
                    <a:lumMod val="75000"/>
                    <a:lumOff val="25000"/>
                  </a:schemeClr>
                </a:solidFill>
              </a:rPr>
              <a:t> </a:t>
            </a:r>
            <a:r>
              <a:rPr lang="en-US" sz="1600" err="1">
                <a:solidFill>
                  <a:schemeClr val="tx1">
                    <a:lumMod val="75000"/>
                    <a:lumOff val="25000"/>
                  </a:schemeClr>
                </a:solidFill>
              </a:rPr>
              <a:t>wizyjny</a:t>
            </a:r>
            <a:r>
              <a:rPr lang="en-US" sz="1600">
                <a:solidFill>
                  <a:schemeClr val="tx1">
                    <a:lumMod val="75000"/>
                    <a:lumOff val="25000"/>
                  </a:schemeClr>
                </a:solidFill>
              </a:rPr>
              <a:t> </a:t>
            </a:r>
            <a:r>
              <a:rPr lang="en-US" sz="1600" err="1">
                <a:solidFill>
                  <a:schemeClr val="tx1">
                    <a:lumMod val="75000"/>
                    <a:lumOff val="25000"/>
                  </a:schemeClr>
                </a:solidFill>
              </a:rPr>
              <a:t>oparty</a:t>
            </a:r>
            <a:r>
              <a:rPr lang="en-US" sz="1600">
                <a:solidFill>
                  <a:schemeClr val="tx1">
                    <a:lumMod val="75000"/>
                    <a:lumOff val="25000"/>
                  </a:schemeClr>
                </a:solidFill>
              </a:rPr>
              <a:t> </a:t>
            </a:r>
            <a:r>
              <a:rPr lang="en-US" sz="1600" err="1">
                <a:solidFill>
                  <a:schemeClr val="tx1">
                    <a:lumMod val="75000"/>
                    <a:lumOff val="25000"/>
                  </a:schemeClr>
                </a:solidFill>
              </a:rPr>
              <a:t>na</a:t>
            </a:r>
            <a:r>
              <a:rPr lang="en-US" sz="1600">
                <a:solidFill>
                  <a:schemeClr val="tx1">
                    <a:lumMod val="75000"/>
                    <a:lumOff val="25000"/>
                  </a:schemeClr>
                </a:solidFill>
              </a:rPr>
              <a:t> </a:t>
            </a:r>
            <a:r>
              <a:rPr lang="en-US" sz="1600" err="1">
                <a:solidFill>
                  <a:schemeClr val="tx1">
                    <a:lumMod val="75000"/>
                    <a:lumOff val="25000"/>
                  </a:schemeClr>
                </a:solidFill>
              </a:rPr>
              <a:t>piramidzie</a:t>
            </a:r>
            <a:r>
              <a:rPr lang="en-US" sz="1600">
                <a:solidFill>
                  <a:schemeClr val="tx1">
                    <a:lumMod val="75000"/>
                    <a:lumOff val="25000"/>
                  </a:schemeClr>
                </a:solidFill>
              </a:rPr>
              <a:t> </a:t>
            </a:r>
            <a:r>
              <a:rPr lang="en-US" sz="1600" err="1">
                <a:solidFill>
                  <a:schemeClr val="tx1">
                    <a:lumMod val="75000"/>
                    <a:lumOff val="25000"/>
                  </a:schemeClr>
                </a:solidFill>
              </a:rPr>
              <a:t>Lucasa</a:t>
            </a:r>
            <a:r>
              <a:rPr lang="en-US" sz="1600">
                <a:solidFill>
                  <a:schemeClr val="tx1">
                    <a:lumMod val="75000"/>
                    <a:lumOff val="25000"/>
                  </a:schemeClr>
                </a:solidFill>
              </a:rPr>
              <a:t> </a:t>
            </a:r>
            <a:r>
              <a:rPr lang="en-US" sz="1600" err="1">
                <a:solidFill>
                  <a:schemeClr val="tx1">
                    <a:lumMod val="75000"/>
                    <a:lumOff val="25000"/>
                  </a:schemeClr>
                </a:solidFill>
              </a:rPr>
              <a:t>i</a:t>
            </a:r>
            <a:r>
              <a:rPr lang="en-US" sz="1600">
                <a:solidFill>
                  <a:schemeClr val="tx1">
                    <a:lumMod val="75000"/>
                    <a:lumOff val="25000"/>
                  </a:schemeClr>
                </a:solidFill>
              </a:rPr>
              <a:t> Kanade, </a:t>
            </a:r>
            <a:r>
              <a:rPr lang="en-US" sz="1600" err="1">
                <a:solidFill>
                  <a:schemeClr val="tx1">
                    <a:lumMod val="75000"/>
                    <a:lumOff val="25000"/>
                  </a:schemeClr>
                </a:solidFill>
              </a:rPr>
              <a:t>który</a:t>
            </a:r>
            <a:r>
              <a:rPr lang="en-US" sz="1600">
                <a:solidFill>
                  <a:schemeClr val="tx1">
                    <a:lumMod val="75000"/>
                    <a:lumOff val="25000"/>
                  </a:schemeClr>
                </a:solidFill>
              </a:rPr>
              <a:t> </a:t>
            </a:r>
            <a:r>
              <a:rPr lang="en-US" sz="1600" err="1">
                <a:solidFill>
                  <a:schemeClr val="tx1">
                    <a:lumMod val="75000"/>
                    <a:lumOff val="25000"/>
                  </a:schemeClr>
                </a:solidFill>
              </a:rPr>
              <a:t>rozwiązał</a:t>
            </a:r>
            <a:r>
              <a:rPr lang="en-US" sz="1600">
                <a:solidFill>
                  <a:schemeClr val="tx1">
                    <a:lumMod val="75000"/>
                    <a:lumOff val="25000"/>
                  </a:schemeClr>
                </a:solidFill>
              </a:rPr>
              <a:t> problem bez </a:t>
            </a:r>
            <a:r>
              <a:rPr lang="en-US" sz="1600" err="1">
                <a:solidFill>
                  <a:schemeClr val="tx1">
                    <a:lumMod val="75000"/>
                    <a:lumOff val="25000"/>
                  </a:schemeClr>
                </a:solidFill>
              </a:rPr>
              <a:t>kontaktu</a:t>
            </a:r>
            <a:r>
              <a:rPr lang="en-US" sz="1600">
                <a:solidFill>
                  <a:schemeClr val="tx1">
                    <a:lumMod val="75000"/>
                    <a:lumOff val="25000"/>
                  </a:schemeClr>
                </a:solidFill>
              </a:rPr>
              <a:t> </a:t>
            </a:r>
            <a:r>
              <a:rPr lang="en-US" sz="1600" err="1">
                <a:solidFill>
                  <a:schemeClr val="tx1">
                    <a:lumMod val="75000"/>
                    <a:lumOff val="25000"/>
                  </a:schemeClr>
                </a:solidFill>
              </a:rPr>
              <a:t>i</a:t>
            </a:r>
            <a:r>
              <a:rPr lang="en-US" sz="1600">
                <a:solidFill>
                  <a:schemeClr val="tx1">
                    <a:lumMod val="75000"/>
                    <a:lumOff val="25000"/>
                  </a:schemeClr>
                </a:solidFill>
              </a:rPr>
              <a:t> </a:t>
            </a:r>
            <a:r>
              <a:rPr lang="en-US" sz="1600" err="1">
                <a:solidFill>
                  <a:schemeClr val="tx1">
                    <a:lumMod val="75000"/>
                    <a:lumOff val="25000"/>
                  </a:schemeClr>
                </a:solidFill>
              </a:rPr>
              <a:t>skrócił</a:t>
            </a:r>
            <a:r>
              <a:rPr lang="en-US" sz="1600">
                <a:solidFill>
                  <a:schemeClr val="tx1">
                    <a:lumMod val="75000"/>
                    <a:lumOff val="25000"/>
                  </a:schemeClr>
                </a:solidFill>
              </a:rPr>
              <a:t> </a:t>
            </a:r>
            <a:r>
              <a:rPr lang="en-US" sz="1600" err="1">
                <a:solidFill>
                  <a:schemeClr val="tx1">
                    <a:lumMod val="75000"/>
                    <a:lumOff val="25000"/>
                  </a:schemeClr>
                </a:solidFill>
              </a:rPr>
              <a:t>czas</a:t>
            </a:r>
            <a:r>
              <a:rPr lang="en-US" sz="1600">
                <a:solidFill>
                  <a:schemeClr val="tx1">
                    <a:lumMod val="75000"/>
                    <a:lumOff val="25000"/>
                  </a:schemeClr>
                </a:solidFill>
              </a:rPr>
              <a:t> </a:t>
            </a:r>
            <a:r>
              <a:rPr lang="en-US" sz="1600" err="1">
                <a:solidFill>
                  <a:schemeClr val="tx1">
                    <a:lumMod val="75000"/>
                    <a:lumOff val="25000"/>
                  </a:schemeClr>
                </a:solidFill>
              </a:rPr>
              <a:t>wykrycia</a:t>
            </a:r>
            <a:r>
              <a:rPr lang="en-US" sz="1600">
                <a:solidFill>
                  <a:schemeClr val="tx1">
                    <a:lumMod val="75000"/>
                    <a:lumOff val="25000"/>
                  </a:schemeClr>
                </a:solidFill>
              </a:rPr>
              <a:t> </a:t>
            </a:r>
            <a:r>
              <a:rPr lang="en-US" sz="1600" err="1">
                <a:solidFill>
                  <a:schemeClr val="tx1">
                    <a:lumMod val="75000"/>
                    <a:lumOff val="25000"/>
                  </a:schemeClr>
                </a:solidFill>
              </a:rPr>
              <a:t>końca</a:t>
            </a:r>
            <a:r>
              <a:rPr lang="en-US" sz="1600">
                <a:solidFill>
                  <a:schemeClr val="tx1">
                    <a:lumMod val="75000"/>
                    <a:lumOff val="25000"/>
                  </a:schemeClr>
                </a:solidFill>
              </a:rPr>
              <a:t> </a:t>
            </a:r>
            <a:r>
              <a:rPr lang="en-US" sz="1600" err="1">
                <a:solidFill>
                  <a:schemeClr val="tx1">
                    <a:lumMod val="75000"/>
                    <a:lumOff val="25000"/>
                  </a:schemeClr>
                </a:solidFill>
              </a:rPr>
              <a:t>jelita</a:t>
            </a:r>
            <a:endParaRPr lang="en-US" sz="1600">
              <a:solidFill>
                <a:schemeClr val="tx1">
                  <a:lumMod val="75000"/>
                  <a:lumOff val="25000"/>
                </a:schemeClr>
              </a:solidFill>
            </a:endParaRPr>
          </a:p>
        </p:txBody>
      </p:sp>
      <p:pic>
        <p:nvPicPr>
          <p:cNvPr id="4" name="Obraz 4" descr="Obraz zawierający tablica suchościeralna biała&#10;&#10;Opis wygenerowany automatycznie">
            <a:extLst>
              <a:ext uri="{FF2B5EF4-FFF2-40B4-BE49-F238E27FC236}">
                <a16:creationId xmlns:a16="http://schemas.microsoft.com/office/drawing/2014/main" id="{B5D2FDC0-6D82-8746-DCAC-E9330021A902}"/>
              </a:ext>
            </a:extLst>
          </p:cNvPr>
          <p:cNvPicPr>
            <a:picLocks noGrp="1" noChangeAspect="1"/>
          </p:cNvPicPr>
          <p:nvPr>
            <p:ph idx="1"/>
          </p:nvPr>
        </p:nvPicPr>
        <p:blipFill rotWithShape="1">
          <a:blip r:embed="rId2"/>
          <a:srcRect l="3674" r="-5" b="-5"/>
          <a:stretch/>
        </p:blipFill>
        <p:spPr>
          <a:xfrm>
            <a:off x="521262" y="4482053"/>
            <a:ext cx="3220056" cy="2312459"/>
          </a:xfrm>
          <a:prstGeom prst="rect">
            <a:avLst/>
          </a:prstGeom>
        </p:spPr>
      </p:pic>
      <p:sp>
        <p:nvSpPr>
          <p:cNvPr id="9" name="pole tekstowe 8">
            <a:extLst>
              <a:ext uri="{FF2B5EF4-FFF2-40B4-BE49-F238E27FC236}">
                <a16:creationId xmlns:a16="http://schemas.microsoft.com/office/drawing/2014/main" id="{71868A01-B78E-BD4B-7905-F92321D568CB}"/>
              </a:ext>
            </a:extLst>
          </p:cNvPr>
          <p:cNvSpPr txBox="1"/>
          <p:nvPr/>
        </p:nvSpPr>
        <p:spPr>
          <a:xfrm>
            <a:off x="3793958" y="6052928"/>
            <a:ext cx="227013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5.5.Jelito zwierzęce na metalowej </a:t>
            </a:r>
            <a:r>
              <a:rPr lang="pl-PL" sz="1400" i="1" err="1"/>
              <a:t>sztycy</a:t>
            </a:r>
            <a:r>
              <a:rPr lang="pl-PL" sz="1400" i="1"/>
              <a:t> fotografia </a:t>
            </a:r>
            <a:r>
              <a:rPr lang="pl-PL" sz="1400" i="1" err="1"/>
              <a:t>cz</a:t>
            </a:r>
            <a:r>
              <a:rPr lang="pl-PL" sz="1400" i="1"/>
              <a:t>-b [15]</a:t>
            </a:r>
            <a:endParaRPr lang="pl-PL"/>
          </a:p>
        </p:txBody>
      </p:sp>
      <p:sp>
        <p:nvSpPr>
          <p:cNvPr id="3" name="pole tekstowe 2">
            <a:extLst>
              <a:ext uri="{FF2B5EF4-FFF2-40B4-BE49-F238E27FC236}">
                <a16:creationId xmlns:a16="http://schemas.microsoft.com/office/drawing/2014/main" id="{86292091-E489-D293-7BE4-5E3177A5D1D0}"/>
              </a:ext>
            </a:extLst>
          </p:cNvPr>
          <p:cNvSpPr txBox="1"/>
          <p:nvPr/>
        </p:nvSpPr>
        <p:spPr>
          <a:xfrm>
            <a:off x="5146714" y="1355074"/>
            <a:ext cx="38540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err="1"/>
              <a:t>Prezentowany</a:t>
            </a:r>
            <a:r>
              <a:rPr lang="en-US" sz="1600"/>
              <a:t> </a:t>
            </a:r>
            <a:r>
              <a:rPr lang="en-US" sz="1600" err="1"/>
              <a:t>algorytm</a:t>
            </a:r>
            <a:r>
              <a:rPr lang="en-US" sz="1600"/>
              <a:t> </a:t>
            </a:r>
            <a:r>
              <a:rPr lang="en-US" sz="1600" err="1"/>
              <a:t>został</a:t>
            </a:r>
            <a:r>
              <a:rPr lang="en-US" sz="1600"/>
              <a:t> </a:t>
            </a:r>
            <a:r>
              <a:rPr lang="en-US" sz="1600" err="1"/>
              <a:t>implementowany</a:t>
            </a:r>
            <a:r>
              <a:rPr lang="en-US" sz="1600"/>
              <a:t> z </a:t>
            </a:r>
            <a:r>
              <a:rPr lang="en-US" sz="1600" err="1"/>
              <a:t>wykorzystaniem</a:t>
            </a:r>
            <a:r>
              <a:rPr lang="en-US" sz="1600"/>
              <a:t> </a:t>
            </a:r>
            <a:r>
              <a:rPr lang="en-US" sz="1600" err="1"/>
              <a:t>modułu</a:t>
            </a:r>
            <a:r>
              <a:rPr lang="en-US" sz="1600"/>
              <a:t> Vision </a:t>
            </a:r>
            <a:r>
              <a:rPr lang="en-US" sz="1600" err="1"/>
              <a:t>oprogramowania</a:t>
            </a:r>
            <a:r>
              <a:rPr lang="en-US" sz="1600"/>
              <a:t> LabView </a:t>
            </a:r>
            <a:r>
              <a:rPr lang="en-US" sz="1600" err="1"/>
              <a:t>firmy</a:t>
            </a:r>
            <a:r>
              <a:rPr lang="en-US" sz="1600"/>
              <a:t> National Instruments. </a:t>
            </a:r>
            <a:r>
              <a:rPr lang="en-US" sz="1600" err="1"/>
              <a:t>Obrazów</a:t>
            </a:r>
            <a:r>
              <a:rPr lang="en-US" sz="1600"/>
              <a:t> </a:t>
            </a:r>
            <a:r>
              <a:rPr lang="en-US" sz="1600" err="1"/>
              <a:t>dostarczała</a:t>
            </a:r>
            <a:r>
              <a:rPr lang="en-US" sz="1600"/>
              <a:t> </a:t>
            </a:r>
            <a:r>
              <a:rPr lang="en-US" sz="1600" err="1"/>
              <a:t>kamera</a:t>
            </a:r>
            <a:r>
              <a:rPr lang="en-US" sz="1600"/>
              <a:t> </a:t>
            </a:r>
            <a:r>
              <a:rPr lang="en-US" sz="1600" err="1"/>
              <a:t>xiC</a:t>
            </a:r>
            <a:r>
              <a:rPr lang="en-US" sz="1600"/>
              <a:t> </a:t>
            </a:r>
            <a:r>
              <a:rPr lang="en-US" sz="1600" err="1"/>
              <a:t>firmy</a:t>
            </a:r>
            <a:r>
              <a:rPr lang="en-US" sz="1600"/>
              <a:t> </a:t>
            </a:r>
            <a:r>
              <a:rPr lang="en-US" sz="1600" err="1"/>
              <a:t>Ximea</a:t>
            </a:r>
            <a:r>
              <a:rPr lang="en-US" sz="1600"/>
              <a:t>. </a:t>
            </a:r>
            <a:r>
              <a:rPr lang="en-US" sz="1600" err="1"/>
              <a:t>Algorytm</a:t>
            </a:r>
            <a:r>
              <a:rPr lang="en-US" sz="1600"/>
              <a:t> w </a:t>
            </a:r>
            <a:r>
              <a:rPr lang="en-US" sz="1600" err="1"/>
              <a:t>oparciu</a:t>
            </a:r>
            <a:r>
              <a:rPr lang="en-US" sz="1600"/>
              <a:t> o </a:t>
            </a:r>
            <a:r>
              <a:rPr lang="en-US" sz="1600" err="1"/>
              <a:t>tę</a:t>
            </a:r>
            <a:r>
              <a:rPr lang="en-US" sz="1600"/>
              <a:t> </a:t>
            </a:r>
            <a:r>
              <a:rPr lang="en-US" sz="1600" err="1"/>
              <a:t>kamerę</a:t>
            </a:r>
            <a:r>
              <a:rPr lang="en-US" sz="1600"/>
              <a:t> </a:t>
            </a:r>
            <a:r>
              <a:rPr lang="en-US" sz="1600" err="1"/>
              <a:t>działał</a:t>
            </a:r>
            <a:r>
              <a:rPr lang="en-US" sz="1600"/>
              <a:t> z </a:t>
            </a:r>
            <a:r>
              <a:rPr lang="en-US" sz="1600" err="1"/>
              <a:t>prędkością</a:t>
            </a:r>
            <a:r>
              <a:rPr lang="en-US" sz="1600"/>
              <a:t> 250 </a:t>
            </a:r>
            <a:r>
              <a:rPr lang="en-US" sz="1600" err="1"/>
              <a:t>klatek</a:t>
            </a:r>
            <a:r>
              <a:rPr lang="en-US" sz="1600"/>
              <a:t> </a:t>
            </a:r>
            <a:r>
              <a:rPr lang="en-US" sz="1600" err="1"/>
              <a:t>na</a:t>
            </a:r>
            <a:r>
              <a:rPr lang="en-US" sz="1600"/>
              <a:t> </a:t>
            </a:r>
            <a:r>
              <a:rPr lang="en-US" sz="1600" err="1"/>
              <a:t>sekundę</a:t>
            </a:r>
            <a:r>
              <a:rPr lang="en-US" sz="1600"/>
              <a:t>. </a:t>
            </a:r>
            <a:r>
              <a:rPr lang="en-US" sz="1600" err="1"/>
              <a:t>Przykładowe</a:t>
            </a:r>
            <a:r>
              <a:rPr lang="en-US" sz="1600"/>
              <a:t> </a:t>
            </a:r>
            <a:r>
              <a:rPr lang="en-US" sz="1600" err="1"/>
              <a:t>zdjęcie</a:t>
            </a:r>
            <a:r>
              <a:rPr lang="en-US" sz="1600"/>
              <a:t> z </a:t>
            </a:r>
            <a:r>
              <a:rPr lang="en-US" sz="1600" err="1"/>
              <a:t>działania</a:t>
            </a:r>
            <a:r>
              <a:rPr lang="en-US" sz="1600"/>
              <a:t> </a:t>
            </a:r>
            <a:r>
              <a:rPr lang="en-US" sz="1600" err="1"/>
              <a:t>oprogramowania</a:t>
            </a:r>
            <a:r>
              <a:rPr lang="en-US" sz="1600"/>
              <a:t> </a:t>
            </a:r>
            <a:r>
              <a:rPr lang="en-US" sz="1600" err="1"/>
              <a:t>zawiera</a:t>
            </a:r>
            <a:r>
              <a:rPr lang="en-US" sz="1600"/>
              <a:t> </a:t>
            </a:r>
            <a:r>
              <a:rPr lang="en-US" sz="1600" err="1"/>
              <a:t>rysunek</a:t>
            </a:r>
            <a:r>
              <a:rPr lang="en-US" sz="1600"/>
              <a:t> 5.6.</a:t>
            </a:r>
            <a:endParaRPr lang="pl-PL"/>
          </a:p>
        </p:txBody>
      </p:sp>
      <p:pic>
        <p:nvPicPr>
          <p:cNvPr id="5" name="Obraz 6" descr="Obraz zawierający tekst, zegar&#10;&#10;Opis wygenerowany automatycznie">
            <a:extLst>
              <a:ext uri="{FF2B5EF4-FFF2-40B4-BE49-F238E27FC236}">
                <a16:creationId xmlns:a16="http://schemas.microsoft.com/office/drawing/2014/main" id="{070390D9-A7DE-1748-D94F-B39BFB976CB6}"/>
              </a:ext>
            </a:extLst>
          </p:cNvPr>
          <p:cNvPicPr>
            <a:picLocks noChangeAspect="1"/>
          </p:cNvPicPr>
          <p:nvPr/>
        </p:nvPicPr>
        <p:blipFill>
          <a:blip r:embed="rId3"/>
          <a:stretch>
            <a:fillRect/>
          </a:stretch>
        </p:blipFill>
        <p:spPr>
          <a:xfrm>
            <a:off x="5146712" y="3678200"/>
            <a:ext cx="3854067" cy="2384348"/>
          </a:xfrm>
          <a:prstGeom prst="rect">
            <a:avLst/>
          </a:prstGeom>
        </p:spPr>
      </p:pic>
      <p:sp>
        <p:nvSpPr>
          <p:cNvPr id="7" name="pole tekstowe 6">
            <a:extLst>
              <a:ext uri="{FF2B5EF4-FFF2-40B4-BE49-F238E27FC236}">
                <a16:creationId xmlns:a16="http://schemas.microsoft.com/office/drawing/2014/main" id="{7600E113-5B35-6A6A-2F72-88B64BD3DA22}"/>
              </a:ext>
            </a:extLst>
          </p:cNvPr>
          <p:cNvSpPr txBox="1"/>
          <p:nvPr/>
        </p:nvSpPr>
        <p:spPr>
          <a:xfrm>
            <a:off x="9094423" y="5045725"/>
            <a:ext cx="219235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5.6.Obraz przedstawiający działanie algorytmu mierzącego długość przewijanego jelita i jego koniec[15]</a:t>
            </a:r>
            <a:endParaRPr lang="pl-PL"/>
          </a:p>
        </p:txBody>
      </p:sp>
      <p:sp>
        <p:nvSpPr>
          <p:cNvPr id="10" name="pole tekstowe 9">
            <a:extLst>
              <a:ext uri="{FF2B5EF4-FFF2-40B4-BE49-F238E27FC236}">
                <a16:creationId xmlns:a16="http://schemas.microsoft.com/office/drawing/2014/main" id="{3C7838F0-76B7-950D-D199-F7BFE3205456}"/>
              </a:ext>
            </a:extLst>
          </p:cNvPr>
          <p:cNvSpPr txBox="1"/>
          <p:nvPr/>
        </p:nvSpPr>
        <p:spPr>
          <a:xfrm>
            <a:off x="9235807" y="633470"/>
            <a:ext cx="2478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sz="1200">
                <a:latin typeface="Trebuchet MS"/>
              </a:rPr>
              <a:t>"</a:t>
            </a:r>
            <a:r>
              <a:rPr lang="pl-PL" sz="1200">
                <a:ea typeface="+mn-lt"/>
                <a:cs typeface="+mn-lt"/>
              </a:rPr>
              <a:t>Systemy wizyjne w zastosowaniach przemysłowych</a:t>
            </a:r>
            <a:r>
              <a:rPr lang="pl-PL" sz="1200">
                <a:latin typeface="Trebuchet MS"/>
              </a:rPr>
              <a:t>" - </a:t>
            </a:r>
            <a:r>
              <a:rPr lang="pl-PL" sz="1200">
                <a:ea typeface="+mn-lt"/>
                <a:cs typeface="+mn-lt"/>
              </a:rPr>
              <a:t>PIOTR WYCIŚLOK </a:t>
            </a:r>
            <a:r>
              <a:rPr lang="pl-PL" sz="1200">
                <a:latin typeface="Trebuchet MS"/>
              </a:rPr>
              <a:t>,</a:t>
            </a:r>
            <a:r>
              <a:rPr lang="pl-PL" sz="1200">
                <a:latin typeface="Trebuchet MS"/>
                <a:ea typeface="+mn-lt"/>
                <a:cs typeface="+mn-lt"/>
              </a:rPr>
              <a:t> </a:t>
            </a:r>
            <a:r>
              <a:rPr lang="pl-PL" sz="1200">
                <a:ea typeface="+mn-lt"/>
                <a:cs typeface="+mn-lt"/>
              </a:rPr>
              <a:t>ARTUR WYCIŚLOK </a:t>
            </a:r>
            <a:r>
              <a:rPr lang="pl-PL" sz="1200">
                <a:latin typeface="Trebuchet MS"/>
                <a:ea typeface="+mn-lt"/>
                <a:cs typeface="+mn-lt"/>
              </a:rPr>
              <a:t> 2022</a:t>
            </a:r>
            <a:endParaRPr lang="pl-PL" sz="1200">
              <a:latin typeface="Trebuchet MS"/>
            </a:endParaRPr>
          </a:p>
        </p:txBody>
      </p:sp>
    </p:spTree>
    <p:extLst>
      <p:ext uri="{BB962C8B-B14F-4D97-AF65-F5344CB8AC3E}">
        <p14:creationId xmlns:p14="http://schemas.microsoft.com/office/powerpoint/2010/main" val="1599678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52B339D-589A-D1B4-27C1-8B73541FC460}"/>
              </a:ext>
            </a:extLst>
          </p:cNvPr>
          <p:cNvSpPr>
            <a:spLocks noGrp="1"/>
          </p:cNvSpPr>
          <p:nvPr>
            <p:ph type="title"/>
          </p:nvPr>
        </p:nvSpPr>
        <p:spPr>
          <a:xfrm>
            <a:off x="1" y="-4233"/>
            <a:ext cx="10045181" cy="1320800"/>
          </a:xfrm>
        </p:spPr>
        <p:txBody>
          <a:bodyPr/>
          <a:lstStyle/>
          <a:p>
            <a:r>
              <a:rPr lang="fa-IR"/>
              <a:t>3.Algorytm </a:t>
            </a:r>
            <a:r>
              <a:rPr lang="fa-IR" err="1"/>
              <a:t>rozpoznający</a:t>
            </a:r>
            <a:r>
              <a:rPr lang="fa-IR"/>
              <a:t> </a:t>
            </a:r>
            <a:r>
              <a:rPr lang="fa-IR" err="1"/>
              <a:t>położenie</a:t>
            </a:r>
            <a:r>
              <a:rPr lang="fa-IR"/>
              <a:t> i </a:t>
            </a:r>
            <a:r>
              <a:rPr lang="fa-IR" err="1"/>
              <a:t>rozmiar</a:t>
            </a:r>
            <a:r>
              <a:rPr lang="fa-IR"/>
              <a:t> w </a:t>
            </a:r>
            <a:r>
              <a:rPr lang="fa-IR" err="1"/>
              <a:t>przemyśle</a:t>
            </a:r>
            <a:r>
              <a:rPr lang="fa-IR"/>
              <a:t> </a:t>
            </a:r>
            <a:r>
              <a:rPr lang="fa-IR" err="1"/>
              <a:t>spożywczym</a:t>
            </a:r>
            <a:r>
              <a:rPr lang="fa-IR"/>
              <a:t>.</a:t>
            </a:r>
          </a:p>
        </p:txBody>
      </p:sp>
      <p:pic>
        <p:nvPicPr>
          <p:cNvPr id="4" name="Obraz 4">
            <a:extLst>
              <a:ext uri="{FF2B5EF4-FFF2-40B4-BE49-F238E27FC236}">
                <a16:creationId xmlns:a16="http://schemas.microsoft.com/office/drawing/2014/main" id="{C3CE77B1-5F1B-E22D-8392-A53A81A5C0BF}"/>
              </a:ext>
            </a:extLst>
          </p:cNvPr>
          <p:cNvPicPr>
            <a:picLocks noGrp="1" noChangeAspect="1"/>
          </p:cNvPicPr>
          <p:nvPr>
            <p:ph idx="1"/>
          </p:nvPr>
        </p:nvPicPr>
        <p:blipFill>
          <a:blip r:embed="rId2"/>
          <a:stretch>
            <a:fillRect/>
          </a:stretch>
        </p:blipFill>
        <p:spPr>
          <a:xfrm>
            <a:off x="726318" y="3229119"/>
            <a:ext cx="5105400" cy="3171825"/>
          </a:xfrm>
        </p:spPr>
      </p:pic>
      <p:sp>
        <p:nvSpPr>
          <p:cNvPr id="6" name="pole tekstowe 5">
            <a:extLst>
              <a:ext uri="{FF2B5EF4-FFF2-40B4-BE49-F238E27FC236}">
                <a16:creationId xmlns:a16="http://schemas.microsoft.com/office/drawing/2014/main" id="{C35F3253-28ED-3F0A-D845-5B4AFE352459}"/>
              </a:ext>
            </a:extLst>
          </p:cNvPr>
          <p:cNvSpPr txBox="1"/>
          <p:nvPr/>
        </p:nvSpPr>
        <p:spPr>
          <a:xfrm>
            <a:off x="692150" y="1157817"/>
            <a:ext cx="1037378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algn="just"/>
            <a:r>
              <a:rPr lang="en-US" err="1"/>
              <a:t>Algorytm</a:t>
            </a:r>
            <a:r>
              <a:rPr lang="en-US"/>
              <a:t> </a:t>
            </a:r>
            <a:r>
              <a:rPr lang="en-US" err="1"/>
              <a:t>wizyjny</a:t>
            </a:r>
            <a:r>
              <a:rPr lang="en-US"/>
              <a:t> </a:t>
            </a:r>
            <a:r>
              <a:rPr lang="en-US" err="1"/>
              <a:t>oparty</a:t>
            </a:r>
            <a:r>
              <a:rPr lang="en-US"/>
              <a:t> </a:t>
            </a:r>
            <a:r>
              <a:rPr lang="en-US" err="1"/>
              <a:t>na</a:t>
            </a:r>
            <a:r>
              <a:rPr lang="en-US"/>
              <a:t> </a:t>
            </a:r>
            <a:r>
              <a:rPr lang="en-US" err="1"/>
              <a:t>piramidzie</a:t>
            </a:r>
            <a:r>
              <a:rPr lang="en-US"/>
              <a:t> </a:t>
            </a:r>
            <a:r>
              <a:rPr lang="en-US" err="1"/>
              <a:t>Lucasa</a:t>
            </a:r>
            <a:r>
              <a:rPr lang="en-US"/>
              <a:t> </a:t>
            </a:r>
            <a:r>
              <a:rPr lang="en-US" err="1"/>
              <a:t>i</a:t>
            </a:r>
            <a:r>
              <a:rPr lang="en-US"/>
              <a:t> Kanade </a:t>
            </a:r>
            <a:r>
              <a:rPr lang="en-US" err="1"/>
              <a:t>został</a:t>
            </a:r>
            <a:r>
              <a:rPr lang="en-US"/>
              <a:t> </a:t>
            </a:r>
            <a:r>
              <a:rPr lang="en-US" err="1"/>
              <a:t>zastosowany</a:t>
            </a:r>
            <a:r>
              <a:rPr lang="en-US"/>
              <a:t>, aby </a:t>
            </a:r>
            <a:r>
              <a:rPr lang="en-US" err="1"/>
              <a:t>bezkontaktowo</a:t>
            </a:r>
            <a:r>
              <a:rPr lang="en-US"/>
              <a:t> </a:t>
            </a:r>
            <a:r>
              <a:rPr lang="en-US" err="1"/>
              <a:t>zmierzyć</a:t>
            </a:r>
            <a:r>
              <a:rPr lang="en-US"/>
              <a:t> </a:t>
            </a:r>
            <a:r>
              <a:rPr lang="en-US" err="1"/>
              <a:t>długość</a:t>
            </a:r>
            <a:r>
              <a:rPr lang="en-US"/>
              <a:t> </a:t>
            </a:r>
            <a:r>
              <a:rPr lang="en-US" err="1"/>
              <a:t>jelita</a:t>
            </a:r>
            <a:r>
              <a:rPr lang="en-US"/>
              <a:t> </a:t>
            </a:r>
            <a:r>
              <a:rPr lang="en-US" err="1"/>
              <a:t>zwierzęcego</a:t>
            </a:r>
            <a:r>
              <a:rPr lang="en-US"/>
              <a:t> </a:t>
            </a:r>
            <a:r>
              <a:rPr lang="en-US" err="1"/>
              <a:t>oraz</a:t>
            </a:r>
            <a:r>
              <a:rPr lang="en-US"/>
              <a:t> </a:t>
            </a:r>
            <a:r>
              <a:rPr lang="en-US" err="1"/>
              <a:t>wykryć</a:t>
            </a:r>
            <a:r>
              <a:rPr lang="en-US"/>
              <a:t> </a:t>
            </a:r>
            <a:r>
              <a:rPr lang="en-US" err="1"/>
              <a:t>jego</a:t>
            </a:r>
            <a:r>
              <a:rPr lang="en-US"/>
              <a:t> </a:t>
            </a:r>
            <a:r>
              <a:rPr lang="en-US" err="1"/>
              <a:t>koniec</a:t>
            </a:r>
            <a:r>
              <a:rPr lang="en-US"/>
              <a:t>. </a:t>
            </a:r>
            <a:r>
              <a:rPr lang="en-US" err="1"/>
              <a:t>Wcześniejsze</a:t>
            </a:r>
            <a:r>
              <a:rPr lang="en-US"/>
              <a:t> </a:t>
            </a:r>
            <a:r>
              <a:rPr lang="en-US" err="1"/>
              <a:t>próby</a:t>
            </a:r>
            <a:r>
              <a:rPr lang="en-US"/>
              <a:t> </a:t>
            </a:r>
            <a:r>
              <a:rPr lang="en-US" err="1"/>
              <a:t>pomiarowe</a:t>
            </a:r>
            <a:r>
              <a:rPr lang="en-US"/>
              <a:t> </a:t>
            </a:r>
            <a:r>
              <a:rPr lang="en-US" err="1"/>
              <a:t>wymagały</a:t>
            </a:r>
            <a:r>
              <a:rPr lang="en-US"/>
              <a:t> </a:t>
            </a:r>
            <a:r>
              <a:rPr lang="en-US" err="1"/>
              <a:t>kontaktu</a:t>
            </a:r>
            <a:r>
              <a:rPr lang="en-US"/>
              <a:t> z </a:t>
            </a:r>
            <a:r>
              <a:rPr lang="en-US" err="1"/>
              <a:t>urządzeniem</a:t>
            </a:r>
            <a:r>
              <a:rPr lang="en-US"/>
              <a:t> </a:t>
            </a:r>
            <a:r>
              <a:rPr lang="en-US" err="1"/>
              <a:t>pomiarowym</a:t>
            </a:r>
            <a:r>
              <a:rPr lang="en-US"/>
              <a:t> </a:t>
            </a:r>
            <a:r>
              <a:rPr lang="en-US" err="1"/>
              <a:t>lub</a:t>
            </a:r>
            <a:r>
              <a:rPr lang="en-US"/>
              <a:t> </a:t>
            </a:r>
            <a:r>
              <a:rPr lang="en-US" err="1"/>
              <a:t>były</a:t>
            </a:r>
            <a:r>
              <a:rPr lang="en-US"/>
              <a:t> </a:t>
            </a:r>
            <a:r>
              <a:rPr lang="en-US" err="1"/>
              <a:t>czasochłonne</a:t>
            </a:r>
            <a:r>
              <a:rPr lang="en-US"/>
              <a:t>. </a:t>
            </a:r>
            <a:r>
              <a:rPr lang="en-US" err="1"/>
              <a:t>Algorytm</a:t>
            </a:r>
            <a:r>
              <a:rPr lang="en-US"/>
              <a:t> AGAEG </a:t>
            </a:r>
            <a:r>
              <a:rPr lang="en-US" err="1"/>
              <a:t>został</a:t>
            </a:r>
            <a:r>
              <a:rPr lang="en-US"/>
              <a:t> </a:t>
            </a:r>
            <a:r>
              <a:rPr lang="en-US" err="1"/>
              <a:t>użyty</a:t>
            </a:r>
            <a:r>
              <a:rPr lang="en-US"/>
              <a:t>, aby </a:t>
            </a:r>
            <a:r>
              <a:rPr lang="en-US" err="1"/>
              <a:t>uniezależnić</a:t>
            </a:r>
            <a:r>
              <a:rPr lang="en-US"/>
              <a:t> </a:t>
            </a:r>
            <a:r>
              <a:rPr lang="en-US" err="1"/>
              <a:t>pomiary</a:t>
            </a:r>
            <a:r>
              <a:rPr lang="en-US"/>
              <a:t> od </a:t>
            </a:r>
            <a:r>
              <a:rPr lang="en-US" err="1"/>
              <a:t>zmieniających</a:t>
            </a:r>
            <a:r>
              <a:rPr lang="en-US"/>
              <a:t> </a:t>
            </a:r>
            <a:r>
              <a:rPr lang="en-US" err="1"/>
              <a:t>się</a:t>
            </a:r>
            <a:r>
              <a:rPr lang="en-US"/>
              <a:t> </a:t>
            </a:r>
            <a:r>
              <a:rPr lang="en-US" err="1"/>
              <a:t>warunków</a:t>
            </a:r>
            <a:r>
              <a:rPr lang="en-US"/>
              <a:t> </a:t>
            </a:r>
            <a:r>
              <a:rPr lang="en-US" err="1"/>
              <a:t>oświetlenia</a:t>
            </a:r>
            <a:r>
              <a:rPr lang="en-US"/>
              <a:t>. </a:t>
            </a:r>
            <a:r>
              <a:rPr lang="en-US" err="1"/>
              <a:t>Dzięki</a:t>
            </a:r>
            <a:r>
              <a:rPr lang="en-US"/>
              <a:t> </a:t>
            </a:r>
            <a:r>
              <a:rPr lang="en-US" err="1"/>
              <a:t>zastosowanym</a:t>
            </a:r>
            <a:r>
              <a:rPr lang="en-US"/>
              <a:t> </a:t>
            </a:r>
            <a:r>
              <a:rPr lang="en-US" err="1"/>
              <a:t>rozwiązaniom</a:t>
            </a:r>
            <a:r>
              <a:rPr lang="en-US"/>
              <a:t>, </a:t>
            </a:r>
            <a:r>
              <a:rPr lang="en-US" err="1"/>
              <a:t>dokonywane</a:t>
            </a:r>
            <a:r>
              <a:rPr lang="en-US"/>
              <a:t> </a:t>
            </a:r>
            <a:r>
              <a:rPr lang="en-US" err="1"/>
              <a:t>są</a:t>
            </a:r>
            <a:r>
              <a:rPr lang="en-US"/>
              <a:t> </a:t>
            </a:r>
            <a:r>
              <a:rPr lang="en-US" err="1"/>
              <a:t>poprawne</a:t>
            </a:r>
            <a:r>
              <a:rPr lang="en-US"/>
              <a:t> </a:t>
            </a:r>
            <a:r>
              <a:rPr lang="en-US" err="1"/>
              <a:t>pomiary</a:t>
            </a:r>
            <a:r>
              <a:rPr lang="en-US"/>
              <a:t> </a:t>
            </a:r>
            <a:r>
              <a:rPr lang="en-US" err="1"/>
              <a:t>dla</a:t>
            </a:r>
            <a:r>
              <a:rPr lang="en-US"/>
              <a:t> </a:t>
            </a:r>
            <a:r>
              <a:rPr lang="en-US" err="1"/>
              <a:t>jelita</a:t>
            </a:r>
            <a:r>
              <a:rPr lang="en-US"/>
              <a:t> </a:t>
            </a:r>
            <a:r>
              <a:rPr lang="en-US" err="1"/>
              <a:t>przesuwającego</a:t>
            </a:r>
            <a:r>
              <a:rPr lang="en-US"/>
              <a:t> </a:t>
            </a:r>
            <a:r>
              <a:rPr lang="en-US" err="1"/>
              <a:t>się</a:t>
            </a:r>
            <a:r>
              <a:rPr lang="en-US"/>
              <a:t> po </a:t>
            </a:r>
            <a:r>
              <a:rPr lang="en-US" err="1"/>
              <a:t>sztycy</a:t>
            </a:r>
            <a:r>
              <a:rPr lang="en-US"/>
              <a:t> z </a:t>
            </a:r>
            <a:r>
              <a:rPr lang="en-US" err="1"/>
              <a:t>prędkością</a:t>
            </a:r>
            <a:r>
              <a:rPr lang="en-US"/>
              <a:t> </a:t>
            </a:r>
            <a:r>
              <a:rPr lang="en-US" err="1"/>
              <a:t>powyżej</a:t>
            </a:r>
            <a:r>
              <a:rPr lang="en-US"/>
              <a:t> 1 m/s.</a:t>
            </a:r>
          </a:p>
        </p:txBody>
      </p:sp>
      <p:sp>
        <p:nvSpPr>
          <p:cNvPr id="7" name="pole tekstowe 6">
            <a:extLst>
              <a:ext uri="{FF2B5EF4-FFF2-40B4-BE49-F238E27FC236}">
                <a16:creationId xmlns:a16="http://schemas.microsoft.com/office/drawing/2014/main" id="{9ED126C9-927F-32F7-1E18-1AD3050D8835}"/>
              </a:ext>
            </a:extLst>
          </p:cNvPr>
          <p:cNvSpPr txBox="1"/>
          <p:nvPr/>
        </p:nvSpPr>
        <p:spPr>
          <a:xfrm>
            <a:off x="658233" y="6442471"/>
            <a:ext cx="77067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5.7.Obraz przedstawiający pomiar szerokości jelita z wykorzystaniem zmian kontrastu [15]</a:t>
            </a:r>
            <a:endParaRPr lang="pl-PL"/>
          </a:p>
        </p:txBody>
      </p:sp>
      <p:sp>
        <p:nvSpPr>
          <p:cNvPr id="5" name="pole tekstowe 4">
            <a:extLst>
              <a:ext uri="{FF2B5EF4-FFF2-40B4-BE49-F238E27FC236}">
                <a16:creationId xmlns:a16="http://schemas.microsoft.com/office/drawing/2014/main" id="{124815A1-FED7-4354-05BC-CBCE40D143CB}"/>
              </a:ext>
            </a:extLst>
          </p:cNvPr>
          <p:cNvSpPr txBox="1"/>
          <p:nvPr/>
        </p:nvSpPr>
        <p:spPr>
          <a:xfrm>
            <a:off x="8804313" y="5848121"/>
            <a:ext cx="2478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sz="1200">
                <a:latin typeface="Trebuchet MS"/>
              </a:rPr>
              <a:t>"</a:t>
            </a:r>
            <a:r>
              <a:rPr lang="pl-PL" sz="1200">
                <a:ea typeface="+mn-lt"/>
                <a:cs typeface="+mn-lt"/>
              </a:rPr>
              <a:t>Systemy wizyjne w zastosowaniach przemysłowych</a:t>
            </a:r>
            <a:r>
              <a:rPr lang="pl-PL" sz="1200">
                <a:latin typeface="Trebuchet MS"/>
              </a:rPr>
              <a:t>" - </a:t>
            </a:r>
            <a:r>
              <a:rPr lang="pl-PL" sz="1200">
                <a:ea typeface="+mn-lt"/>
                <a:cs typeface="+mn-lt"/>
              </a:rPr>
              <a:t>PIOTR WYCIŚLOK </a:t>
            </a:r>
            <a:r>
              <a:rPr lang="pl-PL" sz="1200">
                <a:latin typeface="Trebuchet MS"/>
              </a:rPr>
              <a:t>,</a:t>
            </a:r>
            <a:r>
              <a:rPr lang="pl-PL" sz="1200">
                <a:latin typeface="Trebuchet MS"/>
                <a:ea typeface="+mn-lt"/>
                <a:cs typeface="+mn-lt"/>
              </a:rPr>
              <a:t> </a:t>
            </a:r>
            <a:r>
              <a:rPr lang="pl-PL" sz="1200">
                <a:ea typeface="+mn-lt"/>
                <a:cs typeface="+mn-lt"/>
              </a:rPr>
              <a:t>ARTUR WYCIŚLOK </a:t>
            </a:r>
            <a:r>
              <a:rPr lang="pl-PL" sz="1200">
                <a:latin typeface="Trebuchet MS"/>
                <a:ea typeface="+mn-lt"/>
                <a:cs typeface="+mn-lt"/>
              </a:rPr>
              <a:t> 2022</a:t>
            </a:r>
            <a:endParaRPr lang="pl-PL" sz="1200">
              <a:latin typeface="Trebuchet MS"/>
            </a:endParaRPr>
          </a:p>
        </p:txBody>
      </p:sp>
    </p:spTree>
    <p:extLst>
      <p:ext uri="{BB962C8B-B14F-4D97-AF65-F5344CB8AC3E}">
        <p14:creationId xmlns:p14="http://schemas.microsoft.com/office/powerpoint/2010/main" val="842870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67055E6-D641-C337-CCA9-AC065C58465E}"/>
              </a:ext>
            </a:extLst>
          </p:cNvPr>
          <p:cNvSpPr>
            <a:spLocks noGrp="1"/>
          </p:cNvSpPr>
          <p:nvPr>
            <p:ph type="title"/>
          </p:nvPr>
        </p:nvSpPr>
        <p:spPr>
          <a:xfrm>
            <a:off x="677334" y="609600"/>
            <a:ext cx="9092427" cy="1320800"/>
          </a:xfrm>
        </p:spPr>
        <p:txBody>
          <a:bodyPr>
            <a:noAutofit/>
          </a:bodyPr>
          <a:lstStyle/>
          <a:p>
            <a:r>
              <a:rPr lang="pl-PL" sz="2400"/>
              <a:t>4. </a:t>
            </a:r>
            <a:r>
              <a:rPr lang="pl-PL" sz="2400">
                <a:ea typeface="+mj-lt"/>
                <a:cs typeface="+mj-lt"/>
              </a:rPr>
              <a:t>Przegląd obaw związanych z bezpieczeństwem baterii </a:t>
            </a:r>
            <a:r>
              <a:rPr lang="pl-PL" sz="2400" err="1">
                <a:ea typeface="+mj-lt"/>
                <a:cs typeface="+mj-lt"/>
              </a:rPr>
              <a:t>litowo</a:t>
            </a:r>
            <a:r>
              <a:rPr lang="pl-PL" sz="2400">
                <a:ea typeface="+mj-lt"/>
                <a:cs typeface="+mj-lt"/>
              </a:rPr>
              <a:t>-jonowych. Problemy, strategie i standardy testowania [16]</a:t>
            </a:r>
          </a:p>
          <a:p>
            <a:br>
              <a:rPr lang="en-US" sz="2400"/>
            </a:br>
            <a:endParaRPr lang="en-US" sz="2400"/>
          </a:p>
        </p:txBody>
      </p:sp>
      <p:sp>
        <p:nvSpPr>
          <p:cNvPr id="3" name="Symbol zastępczy zawartości 2">
            <a:extLst>
              <a:ext uri="{FF2B5EF4-FFF2-40B4-BE49-F238E27FC236}">
                <a16:creationId xmlns:a16="http://schemas.microsoft.com/office/drawing/2014/main" id="{7A171EA9-B0F6-3A92-E02B-BA58C4067D45}"/>
              </a:ext>
            </a:extLst>
          </p:cNvPr>
          <p:cNvSpPr>
            <a:spLocks noGrp="1"/>
          </p:cNvSpPr>
          <p:nvPr>
            <p:ph idx="1"/>
          </p:nvPr>
        </p:nvSpPr>
        <p:spPr>
          <a:xfrm>
            <a:off x="108245" y="1523981"/>
            <a:ext cx="5645124" cy="4941785"/>
          </a:xfrm>
        </p:spPr>
        <p:txBody>
          <a:bodyPr vert="horz" lIns="91440" tIns="45720" rIns="91440" bIns="45720" rtlCol="0" anchor="t">
            <a:normAutofit/>
          </a:bodyPr>
          <a:lstStyle/>
          <a:p>
            <a:pPr algn="just"/>
            <a:r>
              <a:rPr lang="pl-PL">
                <a:solidFill>
                  <a:srgbClr val="FFFFFF"/>
                </a:solidFill>
                <a:ea typeface="+mn-lt"/>
                <a:cs typeface="+mn-lt"/>
              </a:rPr>
              <a:t>Ten przegląd podsumowuje aspekty bezpieczeństwa baterii </a:t>
            </a:r>
            <a:r>
              <a:rPr lang="pl-PL" err="1">
                <a:solidFill>
                  <a:srgbClr val="FFFFFF"/>
                </a:solidFill>
                <a:ea typeface="+mn-lt"/>
                <a:cs typeface="+mn-lt"/>
              </a:rPr>
              <a:t>litowo</a:t>
            </a:r>
            <a:r>
              <a:rPr lang="pl-PL">
                <a:solidFill>
                  <a:srgbClr val="FFFFFF"/>
                </a:solidFill>
                <a:ea typeface="+mn-lt"/>
                <a:cs typeface="+mn-lt"/>
              </a:rPr>
              <a:t>-jonowych i omawia powiązane kwestie, strategie i standardy testowania. W szczególności zaczyna się od krótkiego wprowadzenia do zasad działania i struktur komórkowych, a następnie zawiera przegląd nadużyć mechanicznych, elektrycznych i termicznych. W poniższych sekcjach omówiono strategie poprawy bezpieczeństwa ogniw, w tym podejścia poprzez chemię ogniw, chłodzenie i równoważenie, a następnie opisano aktualne standardy bezpieczeństwa i odpowiednie testy. Przegląd kończy się wglądem w potencjalne przyszłe zmiany i perspektywy bezpieczniejszych akumulatorów.</a:t>
            </a:r>
            <a:endParaRPr lang="pl-PL">
              <a:solidFill>
                <a:srgbClr val="FFFFFF"/>
              </a:solidFill>
            </a:endParaRPr>
          </a:p>
        </p:txBody>
      </p:sp>
      <p:pic>
        <p:nvPicPr>
          <p:cNvPr id="4" name="Obraz 4" descr="Obraz zawierający diagram&#10;&#10;Opis wygenerowany automatycznie">
            <a:extLst>
              <a:ext uri="{FF2B5EF4-FFF2-40B4-BE49-F238E27FC236}">
                <a16:creationId xmlns:a16="http://schemas.microsoft.com/office/drawing/2014/main" id="{E0771FA3-6166-1F36-BF2A-4D354F6F8302}"/>
              </a:ext>
            </a:extLst>
          </p:cNvPr>
          <p:cNvPicPr>
            <a:picLocks noChangeAspect="1"/>
          </p:cNvPicPr>
          <p:nvPr/>
        </p:nvPicPr>
        <p:blipFill>
          <a:blip r:embed="rId2"/>
          <a:stretch>
            <a:fillRect/>
          </a:stretch>
        </p:blipFill>
        <p:spPr>
          <a:xfrm>
            <a:off x="5746831" y="1970537"/>
            <a:ext cx="6447098" cy="3148417"/>
          </a:xfrm>
          <a:prstGeom prst="rect">
            <a:avLst/>
          </a:prstGeom>
        </p:spPr>
      </p:pic>
      <p:sp>
        <p:nvSpPr>
          <p:cNvPr id="6" name="pole tekstowe 5">
            <a:extLst>
              <a:ext uri="{FF2B5EF4-FFF2-40B4-BE49-F238E27FC236}">
                <a16:creationId xmlns:a16="http://schemas.microsoft.com/office/drawing/2014/main" id="{C75CE523-6DCD-9E29-AAEA-8FCC03E646D1}"/>
              </a:ext>
            </a:extLst>
          </p:cNvPr>
          <p:cNvSpPr txBox="1"/>
          <p:nvPr/>
        </p:nvSpPr>
        <p:spPr>
          <a:xfrm>
            <a:off x="780361" y="5912385"/>
            <a:ext cx="91715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sz="1400">
                <a:latin typeface="Trebuchet MS"/>
                <a:ea typeface="ElsevierGulliver"/>
                <a:cs typeface="ElsevierGulliver"/>
              </a:rPr>
              <a:t>"</a:t>
            </a:r>
            <a:r>
              <a:rPr lang="pl-PL" sz="1400">
                <a:solidFill>
                  <a:srgbClr val="FFFFFF"/>
                </a:solidFill>
                <a:latin typeface="Trebuchet MS"/>
              </a:rPr>
              <a:t>A </a:t>
            </a:r>
            <a:r>
              <a:rPr lang="pl-PL" sz="1400" err="1">
                <a:solidFill>
                  <a:srgbClr val="FFFFFF"/>
                </a:solidFill>
                <a:latin typeface="Trebuchet MS"/>
              </a:rPr>
              <a:t>review</a:t>
            </a:r>
            <a:r>
              <a:rPr lang="pl-PL" sz="1400">
                <a:solidFill>
                  <a:srgbClr val="FFFFFF"/>
                </a:solidFill>
                <a:latin typeface="Trebuchet MS"/>
              </a:rPr>
              <a:t> of </a:t>
            </a:r>
            <a:r>
              <a:rPr lang="pl-PL" sz="1400" err="1">
                <a:solidFill>
                  <a:srgbClr val="FFFFFF"/>
                </a:solidFill>
                <a:latin typeface="Trebuchet MS"/>
              </a:rPr>
              <a:t>lithium-ion</a:t>
            </a:r>
            <a:r>
              <a:rPr lang="pl-PL" sz="1400">
                <a:solidFill>
                  <a:srgbClr val="FFFFFF"/>
                </a:solidFill>
                <a:latin typeface="Trebuchet MS"/>
              </a:rPr>
              <a:t> </a:t>
            </a:r>
            <a:r>
              <a:rPr lang="pl-PL" sz="1400" b="0" err="1">
                <a:solidFill>
                  <a:srgbClr val="FFFFFF"/>
                </a:solidFill>
                <a:latin typeface="Trebuchet MS"/>
              </a:rPr>
              <a:t>battery</a:t>
            </a:r>
            <a:r>
              <a:rPr lang="pl-PL" sz="1400" b="0">
                <a:solidFill>
                  <a:srgbClr val="FFFFFF"/>
                </a:solidFill>
                <a:latin typeface="Trebuchet MS"/>
              </a:rPr>
              <a:t> </a:t>
            </a:r>
            <a:r>
              <a:rPr lang="pl-PL" sz="1400" err="1">
                <a:solidFill>
                  <a:srgbClr val="FFFFFF"/>
                </a:solidFill>
                <a:latin typeface="Trebuchet MS"/>
              </a:rPr>
              <a:t>safety</a:t>
            </a:r>
            <a:r>
              <a:rPr lang="pl-PL" sz="1400">
                <a:solidFill>
                  <a:srgbClr val="FFFFFF"/>
                </a:solidFill>
                <a:latin typeface="Trebuchet MS"/>
              </a:rPr>
              <a:t> </a:t>
            </a:r>
            <a:r>
              <a:rPr lang="pl-PL" sz="1400" err="1">
                <a:solidFill>
                  <a:srgbClr val="FFFFFF"/>
                </a:solidFill>
                <a:latin typeface="Trebuchet MS"/>
              </a:rPr>
              <a:t>concerns</a:t>
            </a:r>
            <a:r>
              <a:rPr lang="pl-PL" sz="1400">
                <a:solidFill>
                  <a:srgbClr val="FFFFFF"/>
                </a:solidFill>
                <a:latin typeface="Trebuchet MS"/>
              </a:rPr>
              <a:t>: The </a:t>
            </a:r>
            <a:r>
              <a:rPr lang="pl-PL" sz="1400" err="1">
                <a:solidFill>
                  <a:srgbClr val="FFFFFF"/>
                </a:solidFill>
                <a:latin typeface="Trebuchet MS"/>
              </a:rPr>
              <a:t>issues</a:t>
            </a:r>
            <a:r>
              <a:rPr lang="pl-PL" sz="1400">
                <a:solidFill>
                  <a:srgbClr val="FFFFFF"/>
                </a:solidFill>
                <a:latin typeface="Trebuchet MS"/>
              </a:rPr>
              <a:t>, </a:t>
            </a:r>
            <a:r>
              <a:rPr lang="pl-PL" sz="1400" err="1">
                <a:solidFill>
                  <a:srgbClr val="FFFFFF"/>
                </a:solidFill>
                <a:latin typeface="Trebuchet MS"/>
              </a:rPr>
              <a:t>strategies</a:t>
            </a:r>
            <a:r>
              <a:rPr lang="pl-PL" sz="1400">
                <a:solidFill>
                  <a:srgbClr val="FFFFFF"/>
                </a:solidFill>
                <a:latin typeface="Trebuchet MS"/>
              </a:rPr>
              <a:t>, </a:t>
            </a:r>
            <a:r>
              <a:rPr lang="pl-PL" sz="1400" b="0">
                <a:solidFill>
                  <a:srgbClr val="FFFFFF"/>
                </a:solidFill>
                <a:latin typeface="Trebuchet MS"/>
              </a:rPr>
              <a:t>and </a:t>
            </a:r>
            <a:r>
              <a:rPr lang="pl-PL" sz="1400" err="1">
                <a:solidFill>
                  <a:srgbClr val="FFFFFF"/>
                </a:solidFill>
                <a:latin typeface="Trebuchet MS"/>
              </a:rPr>
              <a:t>testing</a:t>
            </a:r>
            <a:r>
              <a:rPr lang="pl-PL" sz="1400">
                <a:solidFill>
                  <a:srgbClr val="FFFFFF"/>
                </a:solidFill>
                <a:latin typeface="Trebuchet MS"/>
              </a:rPr>
              <a:t> </a:t>
            </a:r>
            <a:r>
              <a:rPr lang="pl-PL" sz="1400" err="1">
                <a:solidFill>
                  <a:srgbClr val="FFFFFF"/>
                </a:solidFill>
                <a:latin typeface="Trebuchet MS"/>
              </a:rPr>
              <a:t>standards</a:t>
            </a:r>
            <a:r>
              <a:rPr lang="pl-PL" sz="1400">
                <a:latin typeface="Trebuchet MS"/>
              </a:rPr>
              <a:t>" -</a:t>
            </a:r>
            <a:r>
              <a:rPr lang="pl-PL" sz="1400">
                <a:latin typeface="Trebuchet MS"/>
                <a:ea typeface="ElsevierGulliver"/>
                <a:cs typeface="ElsevierGulliver"/>
              </a:rPr>
              <a:t> </a:t>
            </a:r>
            <a:r>
              <a:rPr lang="pl-PL" sz="1400" err="1">
                <a:solidFill>
                  <a:srgbClr val="FFFFFF"/>
                </a:solidFill>
                <a:latin typeface="Trebuchet MS"/>
                <a:ea typeface="+mn-lt"/>
                <a:cs typeface="+mn-lt"/>
              </a:rPr>
              <a:t>Yuqing</a:t>
            </a:r>
            <a:r>
              <a:rPr lang="pl-PL" sz="1400">
                <a:solidFill>
                  <a:srgbClr val="FFFFFF"/>
                </a:solidFill>
                <a:latin typeface="Trebuchet MS"/>
                <a:ea typeface="+mn-lt"/>
                <a:cs typeface="+mn-lt"/>
              </a:rPr>
              <a:t> Chena , </a:t>
            </a:r>
            <a:r>
              <a:rPr lang="pl-PL" sz="1400" err="1">
                <a:solidFill>
                  <a:srgbClr val="FFFFFF"/>
                </a:solidFill>
                <a:latin typeface="Trebuchet MS"/>
                <a:ea typeface="+mn-lt"/>
                <a:cs typeface="+mn-lt"/>
              </a:rPr>
              <a:t>Yuqiong</a:t>
            </a:r>
            <a:r>
              <a:rPr lang="pl-PL" sz="1400">
                <a:solidFill>
                  <a:srgbClr val="FFFFFF"/>
                </a:solidFill>
                <a:latin typeface="Trebuchet MS"/>
                <a:ea typeface="+mn-lt"/>
                <a:cs typeface="+mn-lt"/>
              </a:rPr>
              <a:t> </a:t>
            </a:r>
            <a:r>
              <a:rPr lang="pl-PL" sz="1400" err="1">
                <a:solidFill>
                  <a:srgbClr val="FFFFFF"/>
                </a:solidFill>
                <a:latin typeface="Trebuchet MS"/>
                <a:ea typeface="+mn-lt"/>
                <a:cs typeface="+mn-lt"/>
              </a:rPr>
              <a:t>Kang</a:t>
            </a:r>
            <a:r>
              <a:rPr lang="pl-PL" sz="1400">
                <a:latin typeface="Trebuchet MS"/>
                <a:ea typeface="+mn-lt"/>
                <a:cs typeface="+mn-lt"/>
              </a:rPr>
              <a:t> 2019</a:t>
            </a:r>
            <a:endParaRPr lang="pl-PL" sz="1400">
              <a:latin typeface="Trebuchet MS"/>
            </a:endParaRPr>
          </a:p>
        </p:txBody>
      </p:sp>
      <p:sp>
        <p:nvSpPr>
          <p:cNvPr id="8" name="pole tekstowe 7">
            <a:extLst>
              <a:ext uri="{FF2B5EF4-FFF2-40B4-BE49-F238E27FC236}">
                <a16:creationId xmlns:a16="http://schemas.microsoft.com/office/drawing/2014/main" id="{E920424F-F415-17B1-DEDE-787342C4DD89}"/>
              </a:ext>
            </a:extLst>
          </p:cNvPr>
          <p:cNvSpPr txBox="1"/>
          <p:nvPr/>
        </p:nvSpPr>
        <p:spPr>
          <a:xfrm>
            <a:off x="5748304" y="5190870"/>
            <a:ext cx="77067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5.8. Przykładowe typy uszkodzeń akumulatorów [16]</a:t>
            </a:r>
            <a:endParaRPr lang="pl-PL"/>
          </a:p>
        </p:txBody>
      </p:sp>
    </p:spTree>
    <p:extLst>
      <p:ext uri="{BB962C8B-B14F-4D97-AF65-F5344CB8AC3E}">
        <p14:creationId xmlns:p14="http://schemas.microsoft.com/office/powerpoint/2010/main" val="2396402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C5F2F96-AFDB-E75F-7822-A1FE2F3314B5}"/>
              </a:ext>
            </a:extLst>
          </p:cNvPr>
          <p:cNvSpPr>
            <a:spLocks noGrp="1"/>
          </p:cNvSpPr>
          <p:nvPr>
            <p:ph type="title"/>
          </p:nvPr>
        </p:nvSpPr>
        <p:spPr>
          <a:xfrm>
            <a:off x="741599" y="49576"/>
            <a:ext cx="8596668" cy="1320800"/>
          </a:xfrm>
        </p:spPr>
        <p:txBody>
          <a:bodyPr/>
          <a:lstStyle/>
          <a:p>
            <a:endParaRPr lang="pl-PL"/>
          </a:p>
        </p:txBody>
      </p:sp>
      <p:sp>
        <p:nvSpPr>
          <p:cNvPr id="3" name="Symbol zastępczy zawartości 2">
            <a:extLst>
              <a:ext uri="{FF2B5EF4-FFF2-40B4-BE49-F238E27FC236}">
                <a16:creationId xmlns:a16="http://schemas.microsoft.com/office/drawing/2014/main" id="{9BC2985B-BF28-E090-6CBD-2E5434ED5F00}"/>
              </a:ext>
            </a:extLst>
          </p:cNvPr>
          <p:cNvSpPr>
            <a:spLocks noGrp="1"/>
          </p:cNvSpPr>
          <p:nvPr>
            <p:ph idx="1"/>
          </p:nvPr>
        </p:nvSpPr>
        <p:spPr>
          <a:xfrm>
            <a:off x="677334" y="1233336"/>
            <a:ext cx="8596668" cy="4808026"/>
          </a:xfrm>
        </p:spPr>
        <p:txBody>
          <a:bodyPr vert="horz" lIns="91440" tIns="45720" rIns="91440" bIns="45720" rtlCol="0" anchor="t">
            <a:normAutofit/>
          </a:bodyPr>
          <a:lstStyle/>
          <a:p>
            <a:r>
              <a:rPr lang="pl-PL">
                <a:ea typeface="+mn-lt"/>
                <a:cs typeface="+mn-lt"/>
              </a:rPr>
              <a:t>Ocena bezpieczeństwa akumulatorów obejmuje mnóstwo testów, które musi przejść bateria, aby potwierdzić, że nie będzie niebezpieczna w określonych warunkach użytkowania. Analiza obecności różnych defektów i niedociągnięć może pomóc w zdefiniowaniu konkretnych problemów bezpieczeństwa. Szeroko przeprowadzane testy ujawniają problemy projektowe. Możemy przeprowadzić kilka podstawowych testów: </a:t>
            </a:r>
          </a:p>
          <a:p>
            <a:pPr lvl="1"/>
            <a:r>
              <a:rPr lang="pl-PL"/>
              <a:t>Elektryczne - p</a:t>
            </a:r>
            <a:r>
              <a:rPr lang="pl-PL">
                <a:ea typeface="+mn-lt"/>
                <a:cs typeface="+mn-lt"/>
              </a:rPr>
              <a:t>rzeładowanie i nadmierne rozładowanie, rozładowanie w wysokiej i niskiej temperaturze, zewnętrzne zwarcie i wymuszone rozładowanie</a:t>
            </a:r>
          </a:p>
          <a:p>
            <a:pPr lvl="1"/>
            <a:r>
              <a:rPr lang="pl-PL"/>
              <a:t>Mechaniczne - </a:t>
            </a:r>
            <a:r>
              <a:rPr lang="pl-PL">
                <a:ea typeface="+mn-lt"/>
                <a:cs typeface="+mn-lt"/>
              </a:rPr>
              <a:t>silne uderzenie, potrząśnięcie, przyspieszenie i zmiażdżenie</a:t>
            </a:r>
            <a:endParaRPr lang="pl-PL"/>
          </a:p>
          <a:p>
            <a:pPr lvl="1"/>
            <a:endParaRPr lang="pl-PL"/>
          </a:p>
        </p:txBody>
      </p:sp>
      <p:sp>
        <p:nvSpPr>
          <p:cNvPr id="5" name="pole tekstowe 4">
            <a:extLst>
              <a:ext uri="{FF2B5EF4-FFF2-40B4-BE49-F238E27FC236}">
                <a16:creationId xmlns:a16="http://schemas.microsoft.com/office/drawing/2014/main" id="{39F65F99-C757-CE81-2E62-9C48F9436CF0}"/>
              </a:ext>
            </a:extLst>
          </p:cNvPr>
          <p:cNvSpPr txBox="1"/>
          <p:nvPr/>
        </p:nvSpPr>
        <p:spPr>
          <a:xfrm>
            <a:off x="780361" y="5912385"/>
            <a:ext cx="91715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sz="1400">
                <a:latin typeface="Trebuchet MS"/>
                <a:ea typeface="ElsevierGulliver"/>
                <a:cs typeface="ElsevierGulliver"/>
              </a:rPr>
              <a:t>"</a:t>
            </a:r>
            <a:r>
              <a:rPr lang="pl-PL" sz="1400">
                <a:solidFill>
                  <a:srgbClr val="FFFFFF"/>
                </a:solidFill>
                <a:latin typeface="Trebuchet MS"/>
              </a:rPr>
              <a:t>A </a:t>
            </a:r>
            <a:r>
              <a:rPr lang="pl-PL" sz="1400" err="1">
                <a:solidFill>
                  <a:srgbClr val="FFFFFF"/>
                </a:solidFill>
                <a:latin typeface="Trebuchet MS"/>
              </a:rPr>
              <a:t>review</a:t>
            </a:r>
            <a:r>
              <a:rPr lang="pl-PL" sz="1400">
                <a:solidFill>
                  <a:srgbClr val="FFFFFF"/>
                </a:solidFill>
                <a:latin typeface="Trebuchet MS"/>
              </a:rPr>
              <a:t> of </a:t>
            </a:r>
            <a:r>
              <a:rPr lang="pl-PL" sz="1400" err="1">
                <a:solidFill>
                  <a:srgbClr val="FFFFFF"/>
                </a:solidFill>
                <a:latin typeface="Trebuchet MS"/>
              </a:rPr>
              <a:t>lithium-ion</a:t>
            </a:r>
            <a:r>
              <a:rPr lang="pl-PL" sz="1400">
                <a:solidFill>
                  <a:srgbClr val="FFFFFF"/>
                </a:solidFill>
                <a:latin typeface="Trebuchet MS"/>
              </a:rPr>
              <a:t> </a:t>
            </a:r>
            <a:r>
              <a:rPr lang="pl-PL" sz="1400" b="0" err="1">
                <a:solidFill>
                  <a:srgbClr val="FFFFFF"/>
                </a:solidFill>
                <a:latin typeface="Trebuchet MS"/>
              </a:rPr>
              <a:t>battery</a:t>
            </a:r>
            <a:r>
              <a:rPr lang="pl-PL" sz="1400" b="0">
                <a:solidFill>
                  <a:srgbClr val="FFFFFF"/>
                </a:solidFill>
                <a:latin typeface="Trebuchet MS"/>
              </a:rPr>
              <a:t> </a:t>
            </a:r>
            <a:r>
              <a:rPr lang="pl-PL" sz="1400" err="1">
                <a:solidFill>
                  <a:srgbClr val="FFFFFF"/>
                </a:solidFill>
                <a:latin typeface="Trebuchet MS"/>
              </a:rPr>
              <a:t>safety</a:t>
            </a:r>
            <a:r>
              <a:rPr lang="pl-PL" sz="1400">
                <a:solidFill>
                  <a:srgbClr val="FFFFFF"/>
                </a:solidFill>
                <a:latin typeface="Trebuchet MS"/>
              </a:rPr>
              <a:t> </a:t>
            </a:r>
            <a:r>
              <a:rPr lang="pl-PL" sz="1400" err="1">
                <a:solidFill>
                  <a:srgbClr val="FFFFFF"/>
                </a:solidFill>
                <a:latin typeface="Trebuchet MS"/>
              </a:rPr>
              <a:t>concerns</a:t>
            </a:r>
            <a:r>
              <a:rPr lang="pl-PL" sz="1400">
                <a:solidFill>
                  <a:srgbClr val="FFFFFF"/>
                </a:solidFill>
                <a:latin typeface="Trebuchet MS"/>
              </a:rPr>
              <a:t>: The </a:t>
            </a:r>
            <a:r>
              <a:rPr lang="pl-PL" sz="1400" err="1">
                <a:solidFill>
                  <a:srgbClr val="FFFFFF"/>
                </a:solidFill>
                <a:latin typeface="Trebuchet MS"/>
              </a:rPr>
              <a:t>issues</a:t>
            </a:r>
            <a:r>
              <a:rPr lang="pl-PL" sz="1400">
                <a:solidFill>
                  <a:srgbClr val="FFFFFF"/>
                </a:solidFill>
                <a:latin typeface="Trebuchet MS"/>
              </a:rPr>
              <a:t>, </a:t>
            </a:r>
            <a:r>
              <a:rPr lang="pl-PL" sz="1400" err="1">
                <a:solidFill>
                  <a:srgbClr val="FFFFFF"/>
                </a:solidFill>
                <a:latin typeface="Trebuchet MS"/>
              </a:rPr>
              <a:t>strategies</a:t>
            </a:r>
            <a:r>
              <a:rPr lang="pl-PL" sz="1400">
                <a:solidFill>
                  <a:srgbClr val="FFFFFF"/>
                </a:solidFill>
                <a:latin typeface="Trebuchet MS"/>
              </a:rPr>
              <a:t>, </a:t>
            </a:r>
            <a:r>
              <a:rPr lang="pl-PL" sz="1400" b="0">
                <a:solidFill>
                  <a:srgbClr val="FFFFFF"/>
                </a:solidFill>
                <a:latin typeface="Trebuchet MS"/>
              </a:rPr>
              <a:t>and </a:t>
            </a:r>
            <a:r>
              <a:rPr lang="pl-PL" sz="1400" err="1">
                <a:solidFill>
                  <a:srgbClr val="FFFFFF"/>
                </a:solidFill>
                <a:latin typeface="Trebuchet MS"/>
              </a:rPr>
              <a:t>testing</a:t>
            </a:r>
            <a:r>
              <a:rPr lang="pl-PL" sz="1400">
                <a:solidFill>
                  <a:srgbClr val="FFFFFF"/>
                </a:solidFill>
                <a:latin typeface="Trebuchet MS"/>
              </a:rPr>
              <a:t> </a:t>
            </a:r>
            <a:r>
              <a:rPr lang="pl-PL" sz="1400" err="1">
                <a:solidFill>
                  <a:srgbClr val="FFFFFF"/>
                </a:solidFill>
                <a:latin typeface="Trebuchet MS"/>
              </a:rPr>
              <a:t>standards</a:t>
            </a:r>
            <a:r>
              <a:rPr lang="pl-PL" sz="1400">
                <a:latin typeface="Trebuchet MS"/>
              </a:rPr>
              <a:t>" -</a:t>
            </a:r>
            <a:r>
              <a:rPr lang="pl-PL" sz="1400">
                <a:latin typeface="Trebuchet MS"/>
                <a:ea typeface="ElsevierGulliver"/>
                <a:cs typeface="ElsevierGulliver"/>
              </a:rPr>
              <a:t> </a:t>
            </a:r>
            <a:r>
              <a:rPr lang="pl-PL" sz="1400" err="1">
                <a:solidFill>
                  <a:srgbClr val="FFFFFF"/>
                </a:solidFill>
                <a:latin typeface="Trebuchet MS"/>
                <a:ea typeface="+mn-lt"/>
                <a:cs typeface="+mn-lt"/>
              </a:rPr>
              <a:t>Yuqing</a:t>
            </a:r>
            <a:r>
              <a:rPr lang="pl-PL" sz="1400">
                <a:solidFill>
                  <a:srgbClr val="FFFFFF"/>
                </a:solidFill>
                <a:latin typeface="Trebuchet MS"/>
                <a:ea typeface="+mn-lt"/>
                <a:cs typeface="+mn-lt"/>
              </a:rPr>
              <a:t> Chena , </a:t>
            </a:r>
            <a:r>
              <a:rPr lang="pl-PL" sz="1400" err="1">
                <a:solidFill>
                  <a:srgbClr val="FFFFFF"/>
                </a:solidFill>
                <a:latin typeface="Trebuchet MS"/>
                <a:ea typeface="+mn-lt"/>
                <a:cs typeface="+mn-lt"/>
              </a:rPr>
              <a:t>Yuqiong</a:t>
            </a:r>
            <a:r>
              <a:rPr lang="pl-PL" sz="1400">
                <a:solidFill>
                  <a:srgbClr val="FFFFFF"/>
                </a:solidFill>
                <a:latin typeface="Trebuchet MS"/>
                <a:ea typeface="+mn-lt"/>
                <a:cs typeface="+mn-lt"/>
              </a:rPr>
              <a:t> </a:t>
            </a:r>
            <a:r>
              <a:rPr lang="pl-PL" sz="1400" err="1">
                <a:solidFill>
                  <a:srgbClr val="FFFFFF"/>
                </a:solidFill>
                <a:latin typeface="Trebuchet MS"/>
                <a:ea typeface="+mn-lt"/>
                <a:cs typeface="+mn-lt"/>
              </a:rPr>
              <a:t>Kang</a:t>
            </a:r>
            <a:r>
              <a:rPr lang="pl-PL" sz="1400">
                <a:latin typeface="Trebuchet MS"/>
                <a:ea typeface="+mn-lt"/>
                <a:cs typeface="+mn-lt"/>
              </a:rPr>
              <a:t> 2019</a:t>
            </a:r>
            <a:endParaRPr lang="pl-PL" sz="1400">
              <a:latin typeface="Trebuchet MS"/>
            </a:endParaRPr>
          </a:p>
        </p:txBody>
      </p:sp>
    </p:spTree>
    <p:extLst>
      <p:ext uri="{BB962C8B-B14F-4D97-AF65-F5344CB8AC3E}">
        <p14:creationId xmlns:p14="http://schemas.microsoft.com/office/powerpoint/2010/main" val="312646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509A391-88E1-5E52-4DDE-8D41110EF4A5}"/>
              </a:ext>
            </a:extLst>
          </p:cNvPr>
          <p:cNvSpPr>
            <a:spLocks noGrp="1"/>
          </p:cNvSpPr>
          <p:nvPr>
            <p:ph type="title"/>
          </p:nvPr>
        </p:nvSpPr>
        <p:spPr>
          <a:xfrm>
            <a:off x="946945" y="37722"/>
            <a:ext cx="8596668" cy="1807378"/>
          </a:xfrm>
        </p:spPr>
        <p:txBody>
          <a:bodyPr>
            <a:normAutofit/>
          </a:bodyPr>
          <a:lstStyle/>
          <a:p>
            <a:r>
              <a:rPr lang="pl-PL"/>
              <a:t>Aktualny Stan Rynku </a:t>
            </a:r>
            <a:br>
              <a:rPr lang="pl-PL"/>
            </a:br>
            <a:endParaRPr lang="pl-PL"/>
          </a:p>
        </p:txBody>
      </p:sp>
      <p:pic>
        <p:nvPicPr>
          <p:cNvPr id="8" name="Obraz 8" descr="Obraz zawierający wykres, diagram kołowy&#10;&#10;Opis wygenerowany automatycznie">
            <a:extLst>
              <a:ext uri="{FF2B5EF4-FFF2-40B4-BE49-F238E27FC236}">
                <a16:creationId xmlns:a16="http://schemas.microsoft.com/office/drawing/2014/main" id="{9FB1617D-51A6-54ED-70A5-187EE56F1E41}"/>
              </a:ext>
            </a:extLst>
          </p:cNvPr>
          <p:cNvPicPr>
            <a:picLocks noChangeAspect="1"/>
          </p:cNvPicPr>
          <p:nvPr/>
        </p:nvPicPr>
        <p:blipFill>
          <a:blip r:embed="rId2"/>
          <a:stretch>
            <a:fillRect/>
          </a:stretch>
        </p:blipFill>
        <p:spPr>
          <a:xfrm>
            <a:off x="7434805" y="3433613"/>
            <a:ext cx="4334718" cy="2855505"/>
          </a:xfrm>
          <a:prstGeom prst="rect">
            <a:avLst/>
          </a:prstGeom>
        </p:spPr>
      </p:pic>
      <p:sp>
        <p:nvSpPr>
          <p:cNvPr id="9" name="pole tekstowe 8">
            <a:extLst>
              <a:ext uri="{FF2B5EF4-FFF2-40B4-BE49-F238E27FC236}">
                <a16:creationId xmlns:a16="http://schemas.microsoft.com/office/drawing/2014/main" id="{47463CB1-89CC-DFD6-B237-37E15BC0BEB4}"/>
              </a:ext>
            </a:extLst>
          </p:cNvPr>
          <p:cNvSpPr txBox="1"/>
          <p:nvPr/>
        </p:nvSpPr>
        <p:spPr>
          <a:xfrm>
            <a:off x="7542833" y="6250327"/>
            <a:ext cx="41186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1.2. </a:t>
            </a:r>
            <a:r>
              <a:rPr lang="pl-PL" sz="1400" i="1">
                <a:ea typeface="+mn-lt"/>
                <a:cs typeface="+mn-lt"/>
              </a:rPr>
              <a:t>Udział nowych robotów przemysłowych wg przeznaczenia w 2020 r. </a:t>
            </a:r>
            <a:r>
              <a:rPr lang="pl-PL" sz="1400" i="1"/>
              <a:t>[1] </a:t>
            </a:r>
          </a:p>
        </p:txBody>
      </p:sp>
      <p:pic>
        <p:nvPicPr>
          <p:cNvPr id="12" name="Obraz 12" descr="Obraz zawierający wykres&#10;&#10;Opis wygenerowany automatycznie">
            <a:extLst>
              <a:ext uri="{FF2B5EF4-FFF2-40B4-BE49-F238E27FC236}">
                <a16:creationId xmlns:a16="http://schemas.microsoft.com/office/drawing/2014/main" id="{12CC10D3-ABF4-2F9B-2F50-33C91B8A257B}"/>
              </a:ext>
            </a:extLst>
          </p:cNvPr>
          <p:cNvPicPr>
            <a:picLocks noGrp="1" noChangeAspect="1"/>
          </p:cNvPicPr>
          <p:nvPr>
            <p:ph idx="1"/>
          </p:nvPr>
        </p:nvPicPr>
        <p:blipFill>
          <a:blip r:embed="rId3"/>
          <a:stretch>
            <a:fillRect/>
          </a:stretch>
        </p:blipFill>
        <p:spPr>
          <a:xfrm>
            <a:off x="7137853" y="163957"/>
            <a:ext cx="4916087" cy="2810114"/>
          </a:xfrm>
        </p:spPr>
      </p:pic>
      <p:sp>
        <p:nvSpPr>
          <p:cNvPr id="13" name="pole tekstowe 12">
            <a:extLst>
              <a:ext uri="{FF2B5EF4-FFF2-40B4-BE49-F238E27FC236}">
                <a16:creationId xmlns:a16="http://schemas.microsoft.com/office/drawing/2014/main" id="{65A016AC-982A-BC82-37FE-CE2F2947C977}"/>
              </a:ext>
            </a:extLst>
          </p:cNvPr>
          <p:cNvSpPr txBox="1"/>
          <p:nvPr/>
        </p:nvSpPr>
        <p:spPr>
          <a:xfrm>
            <a:off x="7591060" y="2951542"/>
            <a:ext cx="50542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1.1. </a:t>
            </a:r>
            <a:r>
              <a:rPr lang="pl-PL" sz="1400" i="1">
                <a:ea typeface="+mn-lt"/>
                <a:cs typeface="+mn-lt"/>
              </a:rPr>
              <a:t>Liczba zainstalowanych nowych robotów przemysłowych na świecie (tys. szt.) </a:t>
            </a:r>
            <a:r>
              <a:rPr lang="pl-PL" sz="1400" i="1"/>
              <a:t>[1] </a:t>
            </a:r>
          </a:p>
        </p:txBody>
      </p:sp>
      <p:sp>
        <p:nvSpPr>
          <p:cNvPr id="14" name="pole tekstowe 13">
            <a:extLst>
              <a:ext uri="{FF2B5EF4-FFF2-40B4-BE49-F238E27FC236}">
                <a16:creationId xmlns:a16="http://schemas.microsoft.com/office/drawing/2014/main" id="{D1A43CEA-58DC-B539-1B82-178E607F55B6}"/>
              </a:ext>
            </a:extLst>
          </p:cNvPr>
          <p:cNvSpPr txBox="1"/>
          <p:nvPr/>
        </p:nvSpPr>
        <p:spPr>
          <a:xfrm>
            <a:off x="422313" y="2093204"/>
            <a:ext cx="640630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a:t>Według najnowszego raportu Międzynarodowej Fundacji Robotyki (IFR) z 2021r. Na rynku światowym </a:t>
            </a:r>
            <a:r>
              <a:rPr lang="pl-PL">
                <a:ea typeface="+mn-lt"/>
                <a:cs typeface="+mn-lt"/>
              </a:rPr>
              <a:t>nastąpił wzrost nowych instalacji robotów przemysłowych w skali całego globu była o 0,5% wyższa niż rok wcześniej i osiągnęła poziom 384 tys. sztuk zaprezentowano to na wykresie </a:t>
            </a:r>
            <a:r>
              <a:rPr lang="pl-PL" i="1">
                <a:ea typeface="+mn-lt"/>
                <a:cs typeface="+mn-lt"/>
              </a:rPr>
              <a:t>1.1.</a:t>
            </a:r>
            <a:r>
              <a:rPr lang="pl-PL">
                <a:ea typeface="+mn-lt"/>
                <a:cs typeface="+mn-lt"/>
              </a:rPr>
              <a:t> </a:t>
            </a:r>
            <a:endParaRPr lang="pl-PL"/>
          </a:p>
          <a:p>
            <a:pPr algn="just"/>
            <a:endParaRPr lang="pl-PL">
              <a:ea typeface="+mn-lt"/>
              <a:cs typeface="+mn-lt"/>
            </a:endParaRPr>
          </a:p>
          <a:p>
            <a:pPr algn="just"/>
            <a:r>
              <a:rPr lang="pl-PL"/>
              <a:t>Roboty przemysłowe znalazły największe zastosowanie w takich funkcjach jak : przenoszenie, spawanie, montaż, zostały to zaprezentowane na rysunku </a:t>
            </a:r>
            <a:r>
              <a:rPr lang="pl-PL" i="1"/>
              <a:t>1.2.</a:t>
            </a:r>
          </a:p>
        </p:txBody>
      </p:sp>
    </p:spTree>
    <p:extLst>
      <p:ext uri="{BB962C8B-B14F-4D97-AF65-F5344CB8AC3E}">
        <p14:creationId xmlns:p14="http://schemas.microsoft.com/office/powerpoint/2010/main" val="418950521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E65CDAA-56D4-3B41-0EBF-2D5AA2D497A1}"/>
              </a:ext>
            </a:extLst>
          </p:cNvPr>
          <p:cNvSpPr>
            <a:spLocks noGrp="1"/>
          </p:cNvSpPr>
          <p:nvPr>
            <p:ph type="title"/>
          </p:nvPr>
        </p:nvSpPr>
        <p:spPr>
          <a:xfrm>
            <a:off x="383551" y="591239"/>
            <a:ext cx="9422933" cy="1320800"/>
          </a:xfrm>
        </p:spPr>
        <p:txBody>
          <a:bodyPr vert="horz" lIns="91440" tIns="45720" rIns="91440" bIns="45720" rtlCol="0" anchor="t">
            <a:noAutofit/>
          </a:bodyPr>
          <a:lstStyle/>
          <a:p>
            <a:r>
              <a:rPr lang="pl-PL" sz="3200">
                <a:solidFill>
                  <a:srgbClr val="90C226"/>
                </a:solidFill>
                <a:ea typeface="+mj-lt"/>
                <a:cs typeface="+mj-lt"/>
              </a:rPr>
              <a:t>5. Techniki spawania ogniw baterii i wynikające z nich rezystancje styków elektrycznych[17]</a:t>
            </a:r>
            <a:endParaRPr lang="pl-PL" sz="3200"/>
          </a:p>
          <a:p>
            <a:br>
              <a:rPr lang="en-US"/>
            </a:br>
            <a:endParaRPr lang="en-US"/>
          </a:p>
        </p:txBody>
      </p:sp>
      <p:sp>
        <p:nvSpPr>
          <p:cNvPr id="3" name="Symbol zastępczy zawartości 2">
            <a:extLst>
              <a:ext uri="{FF2B5EF4-FFF2-40B4-BE49-F238E27FC236}">
                <a16:creationId xmlns:a16="http://schemas.microsoft.com/office/drawing/2014/main" id="{DB2289DF-DE6D-9479-941C-B8F235327A4C}"/>
              </a:ext>
            </a:extLst>
          </p:cNvPr>
          <p:cNvSpPr>
            <a:spLocks noGrp="1"/>
          </p:cNvSpPr>
          <p:nvPr>
            <p:ph idx="1"/>
          </p:nvPr>
        </p:nvSpPr>
        <p:spPr/>
        <p:txBody>
          <a:bodyPr vert="horz" lIns="91440" tIns="45720" rIns="91440" bIns="45720" rtlCol="0" anchor="t">
            <a:normAutofit/>
          </a:bodyPr>
          <a:lstStyle/>
          <a:p>
            <a:pPr algn="just"/>
            <a:r>
              <a:rPr lang="pl-PL">
                <a:solidFill>
                  <a:srgbClr val="FFFFFF"/>
                </a:solidFill>
                <a:ea typeface="+mn-lt"/>
                <a:cs typeface="+mn-lt"/>
              </a:rPr>
              <a:t>W artykule przedstawiono kompleksowy przegląd łączenia ogniw akumulatorów za pomocą punktowego zgrzewania oporowego, ultradźwiękowego i laserowego. Omówiono specyfikę, zalety i zależności każdej techniki łączenia ogniw. Ponadto analiza ilościowa spawanych próbek testowych ujawnia najwyższą wytrzymałość na rozciąganie i ciepło wprowadzane do ogniwa akumulatora. Opracowano i zastosowano nowatorską metodę pomiarową i obliczeniową do oceny samej rezystancji styku elektrycznego. Rezystancja styku elektrycznego występuje w wyniku połączenia, a nie w materiale sypkim. Jest to zatem kryterium, które można przenieść na dowolną wielkość.</a:t>
            </a:r>
            <a:endParaRPr lang="pl-PL">
              <a:solidFill>
                <a:srgbClr val="FFFFFF"/>
              </a:solidFill>
            </a:endParaRPr>
          </a:p>
        </p:txBody>
      </p:sp>
      <p:sp>
        <p:nvSpPr>
          <p:cNvPr id="4" name="pole tekstowe 3">
            <a:extLst>
              <a:ext uri="{FF2B5EF4-FFF2-40B4-BE49-F238E27FC236}">
                <a16:creationId xmlns:a16="http://schemas.microsoft.com/office/drawing/2014/main" id="{D40333A1-4E84-1466-6913-879C01BBA03C}"/>
              </a:ext>
            </a:extLst>
          </p:cNvPr>
          <p:cNvSpPr txBox="1"/>
          <p:nvPr/>
        </p:nvSpPr>
        <p:spPr>
          <a:xfrm>
            <a:off x="514120" y="5875662"/>
            <a:ext cx="875840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600">
                <a:latin typeface="Trebuchet MS"/>
                <a:ea typeface="ElsevierGulliver"/>
                <a:cs typeface="ElsevierGulliver"/>
              </a:rPr>
              <a:t>"</a:t>
            </a:r>
            <a:r>
              <a:rPr lang="pl-PL" sz="1600" b="0" err="1">
                <a:latin typeface="Trebuchet MS"/>
                <a:ea typeface="ElsevierGulliver"/>
                <a:cs typeface="ElsevierGulliver"/>
              </a:rPr>
              <a:t>Welding</a:t>
            </a:r>
            <a:r>
              <a:rPr lang="pl-PL" sz="1600" b="0">
                <a:latin typeface="Trebuchet MS"/>
                <a:ea typeface="ElsevierGulliver"/>
                <a:cs typeface="ElsevierGulliver"/>
              </a:rPr>
              <a:t> </a:t>
            </a:r>
            <a:r>
              <a:rPr lang="pl-PL" sz="1600" b="0" err="1">
                <a:latin typeface="Trebuchet MS"/>
                <a:ea typeface="ElsevierGulliver"/>
                <a:cs typeface="ElsevierGulliver"/>
              </a:rPr>
              <a:t>techniques</a:t>
            </a:r>
            <a:r>
              <a:rPr lang="pl-PL" sz="1600" b="0">
                <a:latin typeface="Trebuchet MS"/>
                <a:ea typeface="ElsevierGulliver"/>
                <a:cs typeface="ElsevierGulliver"/>
              </a:rPr>
              <a:t> for </a:t>
            </a:r>
            <a:r>
              <a:rPr lang="pl-PL" sz="1600" b="0" err="1">
                <a:latin typeface="Trebuchet MS"/>
                <a:ea typeface="ElsevierGulliver"/>
                <a:cs typeface="ElsevierGulliver"/>
              </a:rPr>
              <a:t>battery</a:t>
            </a:r>
            <a:r>
              <a:rPr lang="pl-PL" sz="1600" b="0">
                <a:latin typeface="Trebuchet MS"/>
                <a:ea typeface="ElsevierGulliver"/>
                <a:cs typeface="ElsevierGulliver"/>
              </a:rPr>
              <a:t> </a:t>
            </a:r>
            <a:r>
              <a:rPr lang="pl-PL" sz="1600" b="0" err="1">
                <a:latin typeface="Trebuchet MS"/>
                <a:ea typeface="ElsevierGulliver"/>
                <a:cs typeface="ElsevierGulliver"/>
              </a:rPr>
              <a:t>cells</a:t>
            </a:r>
            <a:r>
              <a:rPr lang="pl-PL" sz="1600" b="0">
                <a:latin typeface="Trebuchet MS"/>
                <a:ea typeface="ElsevierGulliver"/>
                <a:cs typeface="ElsevierGulliver"/>
              </a:rPr>
              <a:t> and </a:t>
            </a:r>
            <a:r>
              <a:rPr lang="pl-PL" sz="1600" b="0" err="1">
                <a:latin typeface="Trebuchet MS"/>
                <a:ea typeface="ElsevierGulliver"/>
                <a:cs typeface="ElsevierGulliver"/>
              </a:rPr>
              <a:t>resulting</a:t>
            </a:r>
            <a:r>
              <a:rPr lang="pl-PL" sz="1600" b="0">
                <a:latin typeface="Trebuchet MS"/>
                <a:ea typeface="ElsevierGulliver"/>
                <a:cs typeface="ElsevierGulliver"/>
              </a:rPr>
              <a:t> </a:t>
            </a:r>
            <a:r>
              <a:rPr lang="pl-PL" sz="1600" b="0" err="1">
                <a:latin typeface="Trebuchet MS"/>
                <a:ea typeface="ElsevierGulliver"/>
                <a:cs typeface="ElsevierGulliver"/>
              </a:rPr>
              <a:t>electrical</a:t>
            </a:r>
            <a:r>
              <a:rPr lang="pl-PL" sz="1600" b="0">
                <a:latin typeface="Trebuchet MS"/>
                <a:ea typeface="ElsevierGulliver"/>
                <a:cs typeface="ElsevierGulliver"/>
              </a:rPr>
              <a:t> </a:t>
            </a:r>
            <a:r>
              <a:rPr lang="pl-PL" sz="1600" b="0" err="1">
                <a:latin typeface="Trebuchet MS"/>
                <a:ea typeface="ElsevierGulliver"/>
                <a:cs typeface="ElsevierGulliver"/>
              </a:rPr>
              <a:t>contact</a:t>
            </a:r>
            <a:r>
              <a:rPr lang="pl-PL" sz="1600" b="0">
                <a:latin typeface="Trebuchet MS"/>
                <a:ea typeface="ElsevierGulliver"/>
                <a:cs typeface="ElsevierGulliver"/>
              </a:rPr>
              <a:t> </a:t>
            </a:r>
            <a:r>
              <a:rPr lang="pl-PL" sz="1600" b="0" err="1">
                <a:latin typeface="Trebuchet MS"/>
                <a:ea typeface="ElsevierGulliver"/>
                <a:cs typeface="ElsevierGulliver"/>
              </a:rPr>
              <a:t>resistances</a:t>
            </a:r>
            <a:r>
              <a:rPr lang="pl-PL" sz="1600">
                <a:latin typeface="Trebuchet MS"/>
                <a:ea typeface="ElsevierGulliver"/>
                <a:cs typeface="ElsevierGulliver"/>
              </a:rPr>
              <a:t>" - </a:t>
            </a:r>
            <a:r>
              <a:rPr lang="pl-PL" sz="1600">
                <a:latin typeface="Trebuchet MS"/>
                <a:ea typeface="+mn-lt"/>
                <a:cs typeface="+mn-lt"/>
              </a:rPr>
              <a:t>Martin J. Brand, Philipp A. Schmidt, Michael F. </a:t>
            </a:r>
            <a:r>
              <a:rPr lang="pl-PL" sz="1600" err="1">
                <a:latin typeface="Trebuchet MS"/>
                <a:ea typeface="+mn-lt"/>
                <a:cs typeface="+mn-lt"/>
              </a:rPr>
              <a:t>Zaeh</a:t>
            </a:r>
            <a:r>
              <a:rPr lang="pl-PL" sz="1600">
                <a:latin typeface="Trebuchet MS"/>
                <a:ea typeface="+mn-lt"/>
                <a:cs typeface="+mn-lt"/>
              </a:rPr>
              <a:t>, Andreas </a:t>
            </a:r>
            <a:r>
              <a:rPr lang="pl-PL" sz="1600" err="1">
                <a:latin typeface="Trebuchet MS"/>
                <a:ea typeface="+mn-lt"/>
                <a:cs typeface="+mn-lt"/>
              </a:rPr>
              <a:t>Jossen</a:t>
            </a:r>
            <a:r>
              <a:rPr lang="pl-PL" sz="1600">
                <a:latin typeface="Trebuchet MS"/>
                <a:ea typeface="+mn-lt"/>
                <a:cs typeface="+mn-lt"/>
              </a:rPr>
              <a:t>, 2015</a:t>
            </a:r>
            <a:endParaRPr lang="pl-PL" sz="1600">
              <a:latin typeface="Trebuchet MS"/>
            </a:endParaRPr>
          </a:p>
        </p:txBody>
      </p:sp>
    </p:spTree>
    <p:extLst>
      <p:ext uri="{BB962C8B-B14F-4D97-AF65-F5344CB8AC3E}">
        <p14:creationId xmlns:p14="http://schemas.microsoft.com/office/powerpoint/2010/main" val="3853277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4F35EADA-354F-21FA-7A28-C23772F6D956}"/>
              </a:ext>
            </a:extLst>
          </p:cNvPr>
          <p:cNvSpPr>
            <a:spLocks noGrp="1"/>
          </p:cNvSpPr>
          <p:nvPr>
            <p:ph idx="1"/>
          </p:nvPr>
        </p:nvSpPr>
        <p:spPr>
          <a:xfrm>
            <a:off x="71406" y="425434"/>
            <a:ext cx="9426187" cy="3805583"/>
          </a:xfrm>
        </p:spPr>
        <p:txBody>
          <a:bodyPr vert="horz" lIns="91440" tIns="45720" rIns="91440" bIns="45720" rtlCol="0" anchor="t">
            <a:normAutofit/>
          </a:bodyPr>
          <a:lstStyle/>
          <a:p>
            <a:pPr algn="just">
              <a:lnSpc>
                <a:spcPct val="110000"/>
              </a:lnSpc>
            </a:pPr>
            <a:r>
              <a:rPr lang="pl-PL"/>
              <a:t>Każda metoda ma swoje mocne strony i ograniczenia, co sprawia, że wzajemnie się uzupełniają. Dlatego ważne jest, aby przy podejmowaniu decyzji, która technika spawania jest najbardziej odpowiednia dla danego zastosowania, wziąć pod uwagę kilka czynników. Wybór metody zależy zatem od właściwości materiału, geometrii i kosztów produktu. Porównanie zgrzewania rezystancyjnego, ultradźwiękowego i laserowego w kontekście łączenia akumulatorów wykazało, że najlepszą metodą dla wszystkich geometrii ogniwa była metoda zgrzewania laserem. Najniższą ocenę uzyskała metoda rezystancyjna. Metoda ta jest najbardziej odpowiednią dla małej skali i ograniczonej produkcji ze względu na niskie koszty początkowe i niskie koszty utrzymania. Jest łatwa w użyciu i zapewnia dobrą jakość spoin. Jego zaletami jest prostota konfiguracji i łatwość w automatyzacji. </a:t>
            </a:r>
          </a:p>
        </p:txBody>
      </p:sp>
      <p:pic>
        <p:nvPicPr>
          <p:cNvPr id="4" name="Obraz 4" descr="Obraz zawierający diagram&#10;&#10;Opis wygenerowany automatycznie">
            <a:extLst>
              <a:ext uri="{FF2B5EF4-FFF2-40B4-BE49-F238E27FC236}">
                <a16:creationId xmlns:a16="http://schemas.microsoft.com/office/drawing/2014/main" id="{B7769721-1B9A-E167-64F0-9FE4B65AB93F}"/>
              </a:ext>
            </a:extLst>
          </p:cNvPr>
          <p:cNvPicPr>
            <a:picLocks noChangeAspect="1"/>
          </p:cNvPicPr>
          <p:nvPr/>
        </p:nvPicPr>
        <p:blipFill>
          <a:blip r:embed="rId2"/>
          <a:stretch>
            <a:fillRect/>
          </a:stretch>
        </p:blipFill>
        <p:spPr>
          <a:xfrm>
            <a:off x="1377388" y="3973004"/>
            <a:ext cx="4942389" cy="2664117"/>
          </a:xfrm>
          <a:prstGeom prst="rect">
            <a:avLst/>
          </a:prstGeom>
        </p:spPr>
      </p:pic>
      <p:sp>
        <p:nvSpPr>
          <p:cNvPr id="6" name="pole tekstowe 5">
            <a:extLst>
              <a:ext uri="{FF2B5EF4-FFF2-40B4-BE49-F238E27FC236}">
                <a16:creationId xmlns:a16="http://schemas.microsoft.com/office/drawing/2014/main" id="{AF7CD4C6-8160-3F8D-B6C3-3303C7AA9A54}"/>
              </a:ext>
            </a:extLst>
          </p:cNvPr>
          <p:cNvSpPr txBox="1"/>
          <p:nvPr/>
        </p:nvSpPr>
        <p:spPr>
          <a:xfrm>
            <a:off x="6317393" y="6174718"/>
            <a:ext cx="22281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5.9. Schemat zgrzewania rezystancyjnego [17]</a:t>
            </a:r>
            <a:endParaRPr lang="pl-PL"/>
          </a:p>
        </p:txBody>
      </p:sp>
      <p:sp>
        <p:nvSpPr>
          <p:cNvPr id="5" name="pole tekstowe 4">
            <a:extLst>
              <a:ext uri="{FF2B5EF4-FFF2-40B4-BE49-F238E27FC236}">
                <a16:creationId xmlns:a16="http://schemas.microsoft.com/office/drawing/2014/main" id="{5C396D38-0B04-D0D0-7B4F-74DC3D58C7CE}"/>
              </a:ext>
            </a:extLst>
          </p:cNvPr>
          <p:cNvSpPr txBox="1"/>
          <p:nvPr/>
        </p:nvSpPr>
        <p:spPr>
          <a:xfrm>
            <a:off x="8932843" y="5067759"/>
            <a:ext cx="304799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sz="1600">
                <a:latin typeface="Trebuchet MS"/>
                <a:ea typeface="ElsevierGulliver"/>
                <a:cs typeface="ElsevierGulliver"/>
              </a:rPr>
              <a:t>"</a:t>
            </a:r>
            <a:r>
              <a:rPr lang="pl-PL" sz="1600" b="0" err="1">
                <a:latin typeface="Trebuchet MS"/>
                <a:ea typeface="ElsevierGulliver"/>
                <a:cs typeface="ElsevierGulliver"/>
              </a:rPr>
              <a:t>Welding</a:t>
            </a:r>
            <a:r>
              <a:rPr lang="pl-PL" sz="1600" b="0">
                <a:latin typeface="Trebuchet MS"/>
                <a:ea typeface="ElsevierGulliver"/>
                <a:cs typeface="ElsevierGulliver"/>
              </a:rPr>
              <a:t> </a:t>
            </a:r>
            <a:r>
              <a:rPr lang="pl-PL" sz="1600" b="0" err="1">
                <a:latin typeface="Trebuchet MS"/>
                <a:ea typeface="ElsevierGulliver"/>
                <a:cs typeface="ElsevierGulliver"/>
              </a:rPr>
              <a:t>techniques</a:t>
            </a:r>
            <a:r>
              <a:rPr lang="pl-PL" sz="1600" b="0">
                <a:latin typeface="Trebuchet MS"/>
                <a:ea typeface="ElsevierGulliver"/>
                <a:cs typeface="ElsevierGulliver"/>
              </a:rPr>
              <a:t> for </a:t>
            </a:r>
            <a:r>
              <a:rPr lang="pl-PL" sz="1600" b="0" err="1">
                <a:latin typeface="Trebuchet MS"/>
                <a:ea typeface="ElsevierGulliver"/>
                <a:cs typeface="ElsevierGulliver"/>
              </a:rPr>
              <a:t>battery</a:t>
            </a:r>
            <a:r>
              <a:rPr lang="pl-PL" sz="1600" b="0">
                <a:latin typeface="Trebuchet MS"/>
                <a:ea typeface="ElsevierGulliver"/>
                <a:cs typeface="ElsevierGulliver"/>
              </a:rPr>
              <a:t> </a:t>
            </a:r>
            <a:r>
              <a:rPr lang="pl-PL" sz="1600" b="0" err="1">
                <a:latin typeface="Trebuchet MS"/>
                <a:ea typeface="ElsevierGulliver"/>
                <a:cs typeface="ElsevierGulliver"/>
              </a:rPr>
              <a:t>cells</a:t>
            </a:r>
            <a:r>
              <a:rPr lang="pl-PL" sz="1600" b="0">
                <a:latin typeface="Trebuchet MS"/>
                <a:ea typeface="ElsevierGulliver"/>
                <a:cs typeface="ElsevierGulliver"/>
              </a:rPr>
              <a:t> and </a:t>
            </a:r>
            <a:r>
              <a:rPr lang="pl-PL" sz="1600" b="0" err="1">
                <a:latin typeface="Trebuchet MS"/>
                <a:ea typeface="ElsevierGulliver"/>
                <a:cs typeface="ElsevierGulliver"/>
              </a:rPr>
              <a:t>resulting</a:t>
            </a:r>
            <a:r>
              <a:rPr lang="pl-PL" sz="1600" b="0">
                <a:latin typeface="Trebuchet MS"/>
                <a:ea typeface="ElsevierGulliver"/>
                <a:cs typeface="ElsevierGulliver"/>
              </a:rPr>
              <a:t> </a:t>
            </a:r>
            <a:r>
              <a:rPr lang="pl-PL" sz="1600" b="0" err="1">
                <a:latin typeface="Trebuchet MS"/>
                <a:ea typeface="ElsevierGulliver"/>
                <a:cs typeface="ElsevierGulliver"/>
              </a:rPr>
              <a:t>electrical</a:t>
            </a:r>
            <a:r>
              <a:rPr lang="pl-PL" sz="1600" b="0">
                <a:latin typeface="Trebuchet MS"/>
                <a:ea typeface="ElsevierGulliver"/>
                <a:cs typeface="ElsevierGulliver"/>
              </a:rPr>
              <a:t> </a:t>
            </a:r>
            <a:r>
              <a:rPr lang="pl-PL" sz="1600" b="0" err="1">
                <a:latin typeface="Trebuchet MS"/>
                <a:ea typeface="ElsevierGulliver"/>
                <a:cs typeface="ElsevierGulliver"/>
              </a:rPr>
              <a:t>contact</a:t>
            </a:r>
            <a:r>
              <a:rPr lang="pl-PL" sz="1600" b="0">
                <a:latin typeface="Trebuchet MS"/>
                <a:ea typeface="ElsevierGulliver"/>
                <a:cs typeface="ElsevierGulliver"/>
              </a:rPr>
              <a:t> </a:t>
            </a:r>
            <a:r>
              <a:rPr lang="pl-PL" sz="1600" b="0" err="1">
                <a:latin typeface="Trebuchet MS"/>
                <a:ea typeface="ElsevierGulliver"/>
                <a:cs typeface="ElsevierGulliver"/>
              </a:rPr>
              <a:t>resistances</a:t>
            </a:r>
            <a:r>
              <a:rPr lang="pl-PL" sz="1600">
                <a:latin typeface="Trebuchet MS"/>
                <a:ea typeface="ElsevierGulliver"/>
                <a:cs typeface="ElsevierGulliver"/>
              </a:rPr>
              <a:t>" - </a:t>
            </a:r>
            <a:r>
              <a:rPr lang="pl-PL" sz="1600">
                <a:latin typeface="Trebuchet MS"/>
                <a:ea typeface="+mn-lt"/>
                <a:cs typeface="+mn-lt"/>
              </a:rPr>
              <a:t>Martin J. Brand, Philipp A. Schmidt, Michael F. </a:t>
            </a:r>
            <a:r>
              <a:rPr lang="pl-PL" sz="1600" err="1">
                <a:latin typeface="Trebuchet MS"/>
                <a:ea typeface="+mn-lt"/>
                <a:cs typeface="+mn-lt"/>
              </a:rPr>
              <a:t>Zaeh</a:t>
            </a:r>
            <a:r>
              <a:rPr lang="pl-PL" sz="1600">
                <a:latin typeface="Trebuchet MS"/>
                <a:ea typeface="+mn-lt"/>
                <a:cs typeface="+mn-lt"/>
              </a:rPr>
              <a:t>, Andreas </a:t>
            </a:r>
            <a:r>
              <a:rPr lang="pl-PL" sz="1600" err="1">
                <a:latin typeface="Trebuchet MS"/>
                <a:ea typeface="+mn-lt"/>
                <a:cs typeface="+mn-lt"/>
              </a:rPr>
              <a:t>Jossen</a:t>
            </a:r>
            <a:r>
              <a:rPr lang="pl-PL" sz="1600">
                <a:latin typeface="Trebuchet MS"/>
                <a:ea typeface="+mn-lt"/>
                <a:cs typeface="+mn-lt"/>
              </a:rPr>
              <a:t>, 2015</a:t>
            </a:r>
            <a:endParaRPr lang="pl-PL" sz="1600">
              <a:latin typeface="Trebuchet MS"/>
            </a:endParaRPr>
          </a:p>
        </p:txBody>
      </p:sp>
    </p:spTree>
    <p:extLst>
      <p:ext uri="{BB962C8B-B14F-4D97-AF65-F5344CB8AC3E}">
        <p14:creationId xmlns:p14="http://schemas.microsoft.com/office/powerpoint/2010/main" val="2396046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4" descr="Obraz zawierający diagram&#10;&#10;Opis wygenerowany automatycznie">
            <a:extLst>
              <a:ext uri="{FF2B5EF4-FFF2-40B4-BE49-F238E27FC236}">
                <a16:creationId xmlns:a16="http://schemas.microsoft.com/office/drawing/2014/main" id="{80C45C00-2BC3-214D-6EFD-52C9EDBC2D86}"/>
              </a:ext>
            </a:extLst>
          </p:cNvPr>
          <p:cNvPicPr>
            <a:picLocks noGrp="1" noChangeAspect="1"/>
          </p:cNvPicPr>
          <p:nvPr>
            <p:ph idx="1"/>
          </p:nvPr>
        </p:nvPicPr>
        <p:blipFill>
          <a:blip r:embed="rId2"/>
          <a:stretch>
            <a:fillRect/>
          </a:stretch>
        </p:blipFill>
        <p:spPr>
          <a:xfrm>
            <a:off x="1438095" y="3859896"/>
            <a:ext cx="4181475" cy="2295525"/>
          </a:xfrm>
        </p:spPr>
      </p:pic>
      <p:pic>
        <p:nvPicPr>
          <p:cNvPr id="5" name="Obraz 5" descr="Obraz zawierający diagram&#10;&#10;Opis wygenerowany automatycznie">
            <a:extLst>
              <a:ext uri="{FF2B5EF4-FFF2-40B4-BE49-F238E27FC236}">
                <a16:creationId xmlns:a16="http://schemas.microsoft.com/office/drawing/2014/main" id="{D1EB1024-EE4C-EF94-8B3A-97860F4F502B}"/>
              </a:ext>
            </a:extLst>
          </p:cNvPr>
          <p:cNvPicPr>
            <a:picLocks noChangeAspect="1"/>
          </p:cNvPicPr>
          <p:nvPr/>
        </p:nvPicPr>
        <p:blipFill>
          <a:blip r:embed="rId3"/>
          <a:stretch>
            <a:fillRect/>
          </a:stretch>
        </p:blipFill>
        <p:spPr>
          <a:xfrm>
            <a:off x="6807842" y="733682"/>
            <a:ext cx="5231756" cy="3220383"/>
          </a:xfrm>
          <a:prstGeom prst="rect">
            <a:avLst/>
          </a:prstGeom>
        </p:spPr>
      </p:pic>
      <p:sp>
        <p:nvSpPr>
          <p:cNvPr id="6" name="pole tekstowe 5">
            <a:extLst>
              <a:ext uri="{FF2B5EF4-FFF2-40B4-BE49-F238E27FC236}">
                <a16:creationId xmlns:a16="http://schemas.microsoft.com/office/drawing/2014/main" id="{040272B8-5072-9FB8-B498-31C8B3567CEB}"/>
              </a:ext>
            </a:extLst>
          </p:cNvPr>
          <p:cNvSpPr txBox="1"/>
          <p:nvPr/>
        </p:nvSpPr>
        <p:spPr>
          <a:xfrm>
            <a:off x="364603" y="509286"/>
            <a:ext cx="623489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a:t>Najbardziej odpowiednią metodą do masowej produkcji jest jednak zgrzewanie ultradźwiękowe lub laserowe. Określenie, który z nich jest najlepszy, zależy od wymagań stawianych przez produkt. Zgrzewanie laserowe ma najwyższy koszt początkowy, ale biorąc pod uwagę jego zastosowanie w produkcji masowej, koszt początkowy można by do pewnego stopnia zignorować. Jednak zgrzewanie ultradźwiękowe ma tę zaletę, że umożliwia spawanie szerszego zakresu materiałów i dlatego jest bardziej odpowiedni do spawania różnych typów materiałów</a:t>
            </a:r>
          </a:p>
        </p:txBody>
      </p:sp>
      <p:sp>
        <p:nvSpPr>
          <p:cNvPr id="8" name="pole tekstowe 7">
            <a:extLst>
              <a:ext uri="{FF2B5EF4-FFF2-40B4-BE49-F238E27FC236}">
                <a16:creationId xmlns:a16="http://schemas.microsoft.com/office/drawing/2014/main" id="{4F02D71F-F593-B1A4-2D08-6BF7055133CF}"/>
              </a:ext>
            </a:extLst>
          </p:cNvPr>
          <p:cNvSpPr txBox="1"/>
          <p:nvPr/>
        </p:nvSpPr>
        <p:spPr>
          <a:xfrm>
            <a:off x="5690431" y="5547756"/>
            <a:ext cx="26235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5.11. Schemat zgrzewania ultradźwiękowego [17]</a:t>
            </a:r>
            <a:endParaRPr lang="pl-PL"/>
          </a:p>
        </p:txBody>
      </p:sp>
      <p:sp>
        <p:nvSpPr>
          <p:cNvPr id="10" name="pole tekstowe 9">
            <a:extLst>
              <a:ext uri="{FF2B5EF4-FFF2-40B4-BE49-F238E27FC236}">
                <a16:creationId xmlns:a16="http://schemas.microsoft.com/office/drawing/2014/main" id="{564AA542-D43F-A47A-6ADC-E75980209FC8}"/>
              </a:ext>
            </a:extLst>
          </p:cNvPr>
          <p:cNvSpPr txBox="1"/>
          <p:nvPr/>
        </p:nvSpPr>
        <p:spPr>
          <a:xfrm>
            <a:off x="6809317" y="3956237"/>
            <a:ext cx="50349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5.10. Schemat zgrzewania laserowego [17]</a:t>
            </a:r>
            <a:endParaRPr lang="pl-PL"/>
          </a:p>
        </p:txBody>
      </p:sp>
      <p:sp>
        <p:nvSpPr>
          <p:cNvPr id="3" name="pole tekstowe 2">
            <a:extLst>
              <a:ext uri="{FF2B5EF4-FFF2-40B4-BE49-F238E27FC236}">
                <a16:creationId xmlns:a16="http://schemas.microsoft.com/office/drawing/2014/main" id="{3155BDAE-26C5-10AA-B0D1-80F1D5D19101}"/>
              </a:ext>
            </a:extLst>
          </p:cNvPr>
          <p:cNvSpPr txBox="1"/>
          <p:nvPr/>
        </p:nvSpPr>
        <p:spPr>
          <a:xfrm>
            <a:off x="8565614" y="4627085"/>
            <a:ext cx="264404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sz="1600">
                <a:latin typeface="Trebuchet MS"/>
                <a:ea typeface="ElsevierGulliver"/>
                <a:cs typeface="ElsevierGulliver"/>
              </a:rPr>
              <a:t>"</a:t>
            </a:r>
            <a:r>
              <a:rPr lang="pl-PL" sz="1600" b="0" err="1">
                <a:latin typeface="Trebuchet MS"/>
                <a:ea typeface="ElsevierGulliver"/>
                <a:cs typeface="ElsevierGulliver"/>
              </a:rPr>
              <a:t>Welding</a:t>
            </a:r>
            <a:r>
              <a:rPr lang="pl-PL" sz="1600" b="0">
                <a:latin typeface="Trebuchet MS"/>
                <a:ea typeface="ElsevierGulliver"/>
                <a:cs typeface="ElsevierGulliver"/>
              </a:rPr>
              <a:t> </a:t>
            </a:r>
            <a:r>
              <a:rPr lang="pl-PL" sz="1600" b="0" err="1">
                <a:latin typeface="Trebuchet MS"/>
                <a:ea typeface="ElsevierGulliver"/>
                <a:cs typeface="ElsevierGulliver"/>
              </a:rPr>
              <a:t>techniques</a:t>
            </a:r>
            <a:r>
              <a:rPr lang="pl-PL" sz="1600" b="0">
                <a:latin typeface="Trebuchet MS"/>
                <a:ea typeface="ElsevierGulliver"/>
                <a:cs typeface="ElsevierGulliver"/>
              </a:rPr>
              <a:t> for </a:t>
            </a:r>
            <a:r>
              <a:rPr lang="pl-PL" sz="1600" b="0" err="1">
                <a:latin typeface="Trebuchet MS"/>
                <a:ea typeface="ElsevierGulliver"/>
                <a:cs typeface="ElsevierGulliver"/>
              </a:rPr>
              <a:t>battery</a:t>
            </a:r>
            <a:r>
              <a:rPr lang="pl-PL" sz="1600" b="0">
                <a:latin typeface="Trebuchet MS"/>
                <a:ea typeface="ElsevierGulliver"/>
                <a:cs typeface="ElsevierGulliver"/>
              </a:rPr>
              <a:t> </a:t>
            </a:r>
            <a:r>
              <a:rPr lang="pl-PL" sz="1600" b="0" err="1">
                <a:latin typeface="Trebuchet MS"/>
                <a:ea typeface="ElsevierGulliver"/>
                <a:cs typeface="ElsevierGulliver"/>
              </a:rPr>
              <a:t>cells</a:t>
            </a:r>
            <a:r>
              <a:rPr lang="pl-PL" sz="1600" b="0">
                <a:latin typeface="Trebuchet MS"/>
                <a:ea typeface="ElsevierGulliver"/>
                <a:cs typeface="ElsevierGulliver"/>
              </a:rPr>
              <a:t> and </a:t>
            </a:r>
            <a:r>
              <a:rPr lang="pl-PL" sz="1600" b="0" err="1">
                <a:latin typeface="Trebuchet MS"/>
                <a:ea typeface="ElsevierGulliver"/>
                <a:cs typeface="ElsevierGulliver"/>
              </a:rPr>
              <a:t>resulting</a:t>
            </a:r>
            <a:r>
              <a:rPr lang="pl-PL" sz="1600" b="0">
                <a:latin typeface="Trebuchet MS"/>
                <a:ea typeface="ElsevierGulliver"/>
                <a:cs typeface="ElsevierGulliver"/>
              </a:rPr>
              <a:t> </a:t>
            </a:r>
            <a:r>
              <a:rPr lang="pl-PL" sz="1600" b="0" err="1">
                <a:latin typeface="Trebuchet MS"/>
                <a:ea typeface="ElsevierGulliver"/>
                <a:cs typeface="ElsevierGulliver"/>
              </a:rPr>
              <a:t>electrical</a:t>
            </a:r>
            <a:r>
              <a:rPr lang="pl-PL" sz="1600" b="0">
                <a:latin typeface="Trebuchet MS"/>
                <a:ea typeface="ElsevierGulliver"/>
                <a:cs typeface="ElsevierGulliver"/>
              </a:rPr>
              <a:t> </a:t>
            </a:r>
            <a:r>
              <a:rPr lang="pl-PL" sz="1600" b="0" err="1">
                <a:latin typeface="Trebuchet MS"/>
                <a:ea typeface="ElsevierGulliver"/>
                <a:cs typeface="ElsevierGulliver"/>
              </a:rPr>
              <a:t>contact</a:t>
            </a:r>
            <a:r>
              <a:rPr lang="pl-PL" sz="1600" b="0">
                <a:latin typeface="Trebuchet MS"/>
                <a:ea typeface="ElsevierGulliver"/>
                <a:cs typeface="ElsevierGulliver"/>
              </a:rPr>
              <a:t> </a:t>
            </a:r>
            <a:r>
              <a:rPr lang="pl-PL" sz="1600" b="0" err="1">
                <a:latin typeface="Trebuchet MS"/>
                <a:ea typeface="ElsevierGulliver"/>
                <a:cs typeface="ElsevierGulliver"/>
              </a:rPr>
              <a:t>resistances</a:t>
            </a:r>
            <a:r>
              <a:rPr lang="pl-PL" sz="1600">
                <a:latin typeface="Trebuchet MS"/>
                <a:ea typeface="ElsevierGulliver"/>
                <a:cs typeface="ElsevierGulliver"/>
              </a:rPr>
              <a:t>" - </a:t>
            </a:r>
            <a:r>
              <a:rPr lang="pl-PL" sz="1600">
                <a:latin typeface="Trebuchet MS"/>
                <a:ea typeface="+mn-lt"/>
                <a:cs typeface="+mn-lt"/>
              </a:rPr>
              <a:t>Martin J. Brand, Philipp A. Schmidt, Michael F. </a:t>
            </a:r>
            <a:r>
              <a:rPr lang="pl-PL" sz="1600" err="1">
                <a:latin typeface="Trebuchet MS"/>
                <a:ea typeface="+mn-lt"/>
                <a:cs typeface="+mn-lt"/>
              </a:rPr>
              <a:t>Zaeh</a:t>
            </a:r>
            <a:r>
              <a:rPr lang="pl-PL" sz="1600">
                <a:latin typeface="Trebuchet MS"/>
                <a:ea typeface="+mn-lt"/>
                <a:cs typeface="+mn-lt"/>
              </a:rPr>
              <a:t>, Andreas </a:t>
            </a:r>
            <a:r>
              <a:rPr lang="pl-PL" sz="1600" err="1">
                <a:latin typeface="Trebuchet MS"/>
                <a:ea typeface="+mn-lt"/>
                <a:cs typeface="+mn-lt"/>
              </a:rPr>
              <a:t>Jossen</a:t>
            </a:r>
            <a:r>
              <a:rPr lang="pl-PL" sz="1600">
                <a:latin typeface="Trebuchet MS"/>
                <a:ea typeface="+mn-lt"/>
                <a:cs typeface="+mn-lt"/>
              </a:rPr>
              <a:t>, 2015</a:t>
            </a:r>
            <a:endParaRPr lang="pl-PL" sz="1600">
              <a:latin typeface="Trebuchet MS"/>
            </a:endParaRPr>
          </a:p>
        </p:txBody>
      </p:sp>
    </p:spTree>
    <p:extLst>
      <p:ext uri="{BB962C8B-B14F-4D97-AF65-F5344CB8AC3E}">
        <p14:creationId xmlns:p14="http://schemas.microsoft.com/office/powerpoint/2010/main" val="2258870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105E3E-D997-35FE-0B51-7F99CF877DA8}"/>
              </a:ext>
            </a:extLst>
          </p:cNvPr>
          <p:cNvSpPr>
            <a:spLocks noGrp="1"/>
          </p:cNvSpPr>
          <p:nvPr>
            <p:ph type="title"/>
          </p:nvPr>
        </p:nvSpPr>
        <p:spPr>
          <a:xfrm>
            <a:off x="436195" y="146613"/>
            <a:ext cx="9220957" cy="1320800"/>
          </a:xfrm>
        </p:spPr>
        <p:txBody>
          <a:bodyPr vert="horz" lIns="91440" tIns="45720" rIns="91440" bIns="45720" rtlCol="0" anchor="t">
            <a:noAutofit/>
          </a:bodyPr>
          <a:lstStyle/>
          <a:p>
            <a:r>
              <a:rPr lang="pl-PL" sz="2800">
                <a:ea typeface="+mj-lt"/>
                <a:cs typeface="+mj-lt"/>
              </a:rPr>
              <a:t>6. </a:t>
            </a:r>
            <a:r>
              <a:rPr lang="pl-PL" sz="2800">
                <a:solidFill>
                  <a:srgbClr val="90C226"/>
                </a:solidFill>
                <a:latin typeface="Trebuchet MS"/>
                <a:ea typeface="+mj-lt"/>
                <a:cs typeface="Arial"/>
              </a:rPr>
              <a:t>Metoda detekcji wad spawalniczych w stanowisku zrobotyzowanym z wykorzystaniem głębokiej sieci neuronowej</a:t>
            </a:r>
            <a:endParaRPr lang="pl-PL" sz="2800">
              <a:solidFill>
                <a:srgbClr val="90C226"/>
              </a:solidFill>
              <a:latin typeface="Trebuchet MS"/>
              <a:ea typeface="+mj-lt"/>
              <a:cs typeface="+mj-lt"/>
            </a:endParaRPr>
          </a:p>
          <a:p>
            <a:endParaRPr lang="pl-PL" sz="2800"/>
          </a:p>
        </p:txBody>
      </p:sp>
      <p:sp>
        <p:nvSpPr>
          <p:cNvPr id="3" name="Symbol zastępczy zawartości 2">
            <a:extLst>
              <a:ext uri="{FF2B5EF4-FFF2-40B4-BE49-F238E27FC236}">
                <a16:creationId xmlns:a16="http://schemas.microsoft.com/office/drawing/2014/main" id="{A9908451-0C30-96B6-9BF6-43DE51323A8B}"/>
              </a:ext>
            </a:extLst>
          </p:cNvPr>
          <p:cNvSpPr>
            <a:spLocks noGrp="1"/>
          </p:cNvSpPr>
          <p:nvPr>
            <p:ph idx="1"/>
          </p:nvPr>
        </p:nvSpPr>
        <p:spPr>
          <a:xfrm>
            <a:off x="223992" y="1533627"/>
            <a:ext cx="5641174" cy="3880773"/>
          </a:xfrm>
        </p:spPr>
        <p:txBody>
          <a:bodyPr vert="horz" lIns="91440" tIns="45720" rIns="91440" bIns="45720" rtlCol="0" anchor="t">
            <a:normAutofit/>
          </a:bodyPr>
          <a:lstStyle/>
          <a:p>
            <a:pPr marL="0" indent="0" algn="just">
              <a:buNone/>
            </a:pPr>
            <a:r>
              <a:rPr lang="pl-PL">
                <a:ea typeface="+mn-lt"/>
                <a:cs typeface="+mn-lt"/>
              </a:rPr>
              <a:t>Zarządzanie jakością jest podstawowym elementem procesu produkcyjnego. Procesy spawalnicze mogą powodować wady w produkcie, które są szkodliwe dla jakości produktu końcowego. Kontrola wizualna jest jednym z pierwszych i obowiązkowych badań poprawności wykonanego połączenia spawalniczego zaliczanego do badań nieniszczących.</a:t>
            </a:r>
            <a:endParaRPr lang="pl-PL"/>
          </a:p>
        </p:txBody>
      </p:sp>
      <p:pic>
        <p:nvPicPr>
          <p:cNvPr id="4" name="Obraz 4" descr="Obraz zawierający na wolnym powietrzu&#10;&#10;Opis wygenerowany automatycznie">
            <a:extLst>
              <a:ext uri="{FF2B5EF4-FFF2-40B4-BE49-F238E27FC236}">
                <a16:creationId xmlns:a16="http://schemas.microsoft.com/office/drawing/2014/main" id="{D1D4D1AC-653F-AA41-FD71-73F468FFD1D6}"/>
              </a:ext>
            </a:extLst>
          </p:cNvPr>
          <p:cNvPicPr>
            <a:picLocks noChangeAspect="1"/>
          </p:cNvPicPr>
          <p:nvPr/>
        </p:nvPicPr>
        <p:blipFill>
          <a:blip r:embed="rId2"/>
          <a:stretch>
            <a:fillRect/>
          </a:stretch>
        </p:blipFill>
        <p:spPr>
          <a:xfrm>
            <a:off x="557514" y="3749596"/>
            <a:ext cx="4411883" cy="2069212"/>
          </a:xfrm>
          <a:prstGeom prst="rect">
            <a:avLst/>
          </a:prstGeom>
        </p:spPr>
      </p:pic>
      <p:sp>
        <p:nvSpPr>
          <p:cNvPr id="6" name="pole tekstowe 5">
            <a:extLst>
              <a:ext uri="{FF2B5EF4-FFF2-40B4-BE49-F238E27FC236}">
                <a16:creationId xmlns:a16="http://schemas.microsoft.com/office/drawing/2014/main" id="{20A4BF4E-3283-34F7-D131-64A081C400A0}"/>
              </a:ext>
            </a:extLst>
          </p:cNvPr>
          <p:cNvSpPr txBox="1"/>
          <p:nvPr/>
        </p:nvSpPr>
        <p:spPr>
          <a:xfrm>
            <a:off x="558988" y="5914287"/>
            <a:ext cx="40414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5.12. Jedna z analizowanych spoin [18]</a:t>
            </a:r>
            <a:endParaRPr lang="pl-PL"/>
          </a:p>
        </p:txBody>
      </p:sp>
      <p:pic>
        <p:nvPicPr>
          <p:cNvPr id="8" name="Obraz 8" descr="Obraz zawierający diagram&#10;&#10;Opis wygenerowany automatycznie">
            <a:extLst>
              <a:ext uri="{FF2B5EF4-FFF2-40B4-BE49-F238E27FC236}">
                <a16:creationId xmlns:a16="http://schemas.microsoft.com/office/drawing/2014/main" id="{21CF8647-AC6C-F63B-4E84-986E4C4CF6A0}"/>
              </a:ext>
            </a:extLst>
          </p:cNvPr>
          <p:cNvPicPr>
            <a:picLocks noChangeAspect="1"/>
          </p:cNvPicPr>
          <p:nvPr/>
        </p:nvPicPr>
        <p:blipFill>
          <a:blip r:embed="rId3"/>
          <a:stretch>
            <a:fillRect/>
          </a:stretch>
        </p:blipFill>
        <p:spPr>
          <a:xfrm>
            <a:off x="6422020" y="1533087"/>
            <a:ext cx="4083934" cy="3261318"/>
          </a:xfrm>
          <a:prstGeom prst="rect">
            <a:avLst/>
          </a:prstGeom>
        </p:spPr>
      </p:pic>
      <p:sp>
        <p:nvSpPr>
          <p:cNvPr id="9" name="pole tekstowe 1">
            <a:extLst>
              <a:ext uri="{FF2B5EF4-FFF2-40B4-BE49-F238E27FC236}">
                <a16:creationId xmlns:a16="http://schemas.microsoft.com/office/drawing/2014/main" id="{5ED4BC4A-C755-976B-3E32-2A295D52D145}"/>
              </a:ext>
            </a:extLst>
          </p:cNvPr>
          <p:cNvSpPr txBox="1"/>
          <p:nvPr/>
        </p:nvSpPr>
        <p:spPr>
          <a:xfrm>
            <a:off x="6346330" y="4824338"/>
            <a:ext cx="404146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sz="1400" i="1"/>
              <a:t>5.13. </a:t>
            </a:r>
            <a:r>
              <a:rPr lang="pl-PL" sz="1400">
                <a:ea typeface="+mn-lt"/>
                <a:cs typeface="+mn-lt"/>
              </a:rPr>
              <a:t>Schemat systemu neuronowego detekcji wad spawalniczych oparty o architekturę </a:t>
            </a:r>
            <a:r>
              <a:rPr lang="pl-PL" sz="1400" err="1">
                <a:ea typeface="+mn-lt"/>
                <a:cs typeface="+mn-lt"/>
              </a:rPr>
              <a:t>Mask</a:t>
            </a:r>
            <a:r>
              <a:rPr lang="pl-PL" sz="1400">
                <a:ea typeface="+mn-lt"/>
                <a:cs typeface="+mn-lt"/>
              </a:rPr>
              <a:t>-RCNN</a:t>
            </a:r>
            <a:r>
              <a:rPr lang="pl-PL" sz="1400" i="1"/>
              <a:t> [18]</a:t>
            </a:r>
            <a:endParaRPr lang="pl-PL"/>
          </a:p>
        </p:txBody>
      </p:sp>
      <p:sp>
        <p:nvSpPr>
          <p:cNvPr id="10" name="pole tekstowe 9">
            <a:extLst>
              <a:ext uri="{FF2B5EF4-FFF2-40B4-BE49-F238E27FC236}">
                <a16:creationId xmlns:a16="http://schemas.microsoft.com/office/drawing/2014/main" id="{F36B32BA-59C1-ED77-45C3-EC3665F24FAB}"/>
              </a:ext>
            </a:extLst>
          </p:cNvPr>
          <p:cNvSpPr txBox="1"/>
          <p:nvPr/>
        </p:nvSpPr>
        <p:spPr>
          <a:xfrm>
            <a:off x="5622717" y="5748108"/>
            <a:ext cx="379456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FFFF"/>
                </a:solidFill>
                <a:latin typeface="Arial"/>
                <a:cs typeface="Arial"/>
              </a:rPr>
              <a:t>"</a:t>
            </a:r>
            <a:r>
              <a:rPr lang="en-US" sz="1400" err="1">
                <a:solidFill>
                  <a:srgbClr val="FFFFFF"/>
                </a:solidFill>
                <a:latin typeface="Arial"/>
                <a:cs typeface="Arial"/>
              </a:rPr>
              <a:t>Metoda</a:t>
            </a:r>
            <a:r>
              <a:rPr lang="en-US" sz="1400">
                <a:solidFill>
                  <a:srgbClr val="FFFFFF"/>
                </a:solidFill>
                <a:latin typeface="Arial"/>
                <a:cs typeface="Arial"/>
              </a:rPr>
              <a:t> </a:t>
            </a:r>
            <a:r>
              <a:rPr lang="en-US" sz="1400" err="1">
                <a:solidFill>
                  <a:srgbClr val="FFFFFF"/>
                </a:solidFill>
                <a:latin typeface="Arial"/>
                <a:cs typeface="Arial"/>
              </a:rPr>
              <a:t>detekcji</a:t>
            </a:r>
            <a:r>
              <a:rPr lang="en-US" sz="1400">
                <a:solidFill>
                  <a:srgbClr val="FFFFFF"/>
                </a:solidFill>
                <a:latin typeface="Arial"/>
                <a:cs typeface="Arial"/>
              </a:rPr>
              <a:t> wad </a:t>
            </a:r>
            <a:r>
              <a:rPr lang="en-US" sz="1400" err="1">
                <a:solidFill>
                  <a:srgbClr val="FFFFFF"/>
                </a:solidFill>
                <a:latin typeface="Arial"/>
                <a:cs typeface="Arial"/>
              </a:rPr>
              <a:t>spawalniczych</a:t>
            </a:r>
            <a:r>
              <a:rPr lang="en-US" sz="1400">
                <a:solidFill>
                  <a:srgbClr val="FFFFFF"/>
                </a:solidFill>
                <a:latin typeface="Arial"/>
                <a:cs typeface="Arial"/>
              </a:rPr>
              <a:t> w </a:t>
            </a:r>
            <a:r>
              <a:rPr lang="en-US" sz="1400" err="1">
                <a:solidFill>
                  <a:srgbClr val="FFFFFF"/>
                </a:solidFill>
                <a:latin typeface="Arial"/>
                <a:cs typeface="Arial"/>
              </a:rPr>
              <a:t>stanowisku</a:t>
            </a:r>
            <a:r>
              <a:rPr lang="en-US" sz="1400">
                <a:solidFill>
                  <a:srgbClr val="FFFFFF"/>
                </a:solidFill>
                <a:latin typeface="Arial"/>
                <a:cs typeface="Arial"/>
              </a:rPr>
              <a:t> </a:t>
            </a:r>
            <a:r>
              <a:rPr lang="en-US" sz="1400" err="1">
                <a:solidFill>
                  <a:srgbClr val="FFFFFF"/>
                </a:solidFill>
                <a:latin typeface="Arial"/>
                <a:cs typeface="Arial"/>
              </a:rPr>
              <a:t>zrobotyzowanym</a:t>
            </a:r>
            <a:r>
              <a:rPr lang="en-US" sz="1400">
                <a:solidFill>
                  <a:srgbClr val="FFFFFF"/>
                </a:solidFill>
                <a:latin typeface="Arial"/>
                <a:cs typeface="Arial"/>
              </a:rPr>
              <a:t> z </a:t>
            </a:r>
            <a:r>
              <a:rPr lang="en-US" sz="1400" err="1">
                <a:solidFill>
                  <a:srgbClr val="FFFFFF"/>
                </a:solidFill>
                <a:latin typeface="Arial"/>
                <a:cs typeface="Arial"/>
              </a:rPr>
              <a:t>wykorzystaniem</a:t>
            </a:r>
            <a:r>
              <a:rPr lang="en-US" sz="1400">
                <a:solidFill>
                  <a:srgbClr val="FFFFFF"/>
                </a:solidFill>
                <a:latin typeface="Arial"/>
                <a:cs typeface="Arial"/>
              </a:rPr>
              <a:t> </a:t>
            </a:r>
            <a:r>
              <a:rPr lang="en-US" sz="1400" err="1">
                <a:solidFill>
                  <a:srgbClr val="FFFFFF"/>
                </a:solidFill>
                <a:latin typeface="Arial"/>
                <a:cs typeface="Arial"/>
              </a:rPr>
              <a:t>głębokiej</a:t>
            </a:r>
            <a:r>
              <a:rPr lang="en-US" sz="1400">
                <a:solidFill>
                  <a:srgbClr val="FFFFFF"/>
                </a:solidFill>
                <a:latin typeface="Arial"/>
                <a:cs typeface="Arial"/>
              </a:rPr>
              <a:t> </a:t>
            </a:r>
            <a:r>
              <a:rPr lang="en-US" sz="1400" err="1">
                <a:solidFill>
                  <a:srgbClr val="FFFFFF"/>
                </a:solidFill>
                <a:latin typeface="Arial"/>
                <a:cs typeface="Arial"/>
              </a:rPr>
              <a:t>sieci</a:t>
            </a:r>
            <a:r>
              <a:rPr lang="en-US" sz="1400">
                <a:solidFill>
                  <a:srgbClr val="FFFFFF"/>
                </a:solidFill>
                <a:latin typeface="Arial"/>
                <a:cs typeface="Arial"/>
              </a:rPr>
              <a:t> </a:t>
            </a:r>
            <a:r>
              <a:rPr lang="en-US" sz="1400" err="1">
                <a:solidFill>
                  <a:srgbClr val="FFFFFF"/>
                </a:solidFill>
                <a:latin typeface="Arial"/>
                <a:cs typeface="Arial"/>
              </a:rPr>
              <a:t>neuronowej</a:t>
            </a:r>
            <a:r>
              <a:rPr lang="en-US" sz="1400">
                <a:latin typeface="Arial"/>
                <a:cs typeface="Arial"/>
              </a:rPr>
              <a:t>" Adamczak Arkadiusz, 2021</a:t>
            </a:r>
            <a:endParaRPr lang="pl-PL" sz="1400"/>
          </a:p>
        </p:txBody>
      </p:sp>
    </p:spTree>
    <p:extLst>
      <p:ext uri="{BB962C8B-B14F-4D97-AF65-F5344CB8AC3E}">
        <p14:creationId xmlns:p14="http://schemas.microsoft.com/office/powerpoint/2010/main" val="2344954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CF991C5D-F134-20F8-8A8E-EDAB5EC959D2}"/>
              </a:ext>
            </a:extLst>
          </p:cNvPr>
          <p:cNvSpPr>
            <a:spLocks noGrp="1"/>
          </p:cNvSpPr>
          <p:nvPr>
            <p:ph idx="1"/>
          </p:nvPr>
        </p:nvSpPr>
        <p:spPr>
          <a:xfrm>
            <a:off x="4728473" y="626944"/>
            <a:ext cx="6908694" cy="5317962"/>
          </a:xfrm>
        </p:spPr>
        <p:txBody>
          <a:bodyPr vert="horz" lIns="91440" tIns="45720" rIns="91440" bIns="45720" rtlCol="0" anchor="t">
            <a:normAutofit/>
          </a:bodyPr>
          <a:lstStyle/>
          <a:p>
            <a:pPr marL="0" indent="0" algn="just">
              <a:buNone/>
            </a:pPr>
            <a:r>
              <a:rPr lang="pl-PL">
                <a:ea typeface="+mn-lt"/>
                <a:cs typeface="+mn-lt"/>
              </a:rPr>
              <a:t>Wynikiem działania systemu opartego o głęboką sieć neuronową jest informacja na podstawie wykonanego zdjęcia w postaci trzech danych wyjściowych: </a:t>
            </a:r>
          </a:p>
          <a:p>
            <a:pPr marL="285750" indent="-285750" algn="just"/>
            <a:r>
              <a:rPr lang="pl-PL">
                <a:ea typeface="+mn-lt"/>
                <a:cs typeface="+mn-lt"/>
              </a:rPr>
              <a:t>segmentacja wady spoiny na obrazie maska o wymiarach H × W</a:t>
            </a:r>
          </a:p>
          <a:p>
            <a:pPr marL="285750" indent="-285750" algn="just"/>
            <a:r>
              <a:rPr lang="pl-PL">
                <a:ea typeface="+mn-lt"/>
                <a:cs typeface="+mn-lt"/>
              </a:rPr>
              <a:t>lokalizacja wady spoiny na obrazie</a:t>
            </a:r>
          </a:p>
          <a:p>
            <a:pPr marL="285750" indent="-285750" algn="just"/>
            <a:r>
              <a:rPr lang="pl-PL">
                <a:ea typeface="+mn-lt"/>
                <a:cs typeface="+mn-lt"/>
              </a:rPr>
              <a:t> klasyfikacja wady spoiny na obrazie </a:t>
            </a:r>
          </a:p>
          <a:p>
            <a:pPr marL="0" indent="0" algn="just">
              <a:buNone/>
            </a:pPr>
            <a:r>
              <a:rPr lang="pl-PL">
                <a:ea typeface="+mn-lt"/>
                <a:cs typeface="+mn-lt"/>
              </a:rPr>
              <a:t>Dzięki zastosowaniu segmentacji instancji wady spawalniczej zostały oznaczone wszystkie wady występują cena obrazie i na podstawie nałożenia wygenerowanej maski na obraz wejściowy spoiny. Jednoznaczna lokalizacja, rozmiar i rodzaj defektu spawalniczego umożliwiły ocenę czy dana spoina spełnia założone wymogi jakościowe. System na danych testowych osiągnął dokładność rozpoznawania spoin na poziomie 95,3%.</a:t>
            </a:r>
            <a:endParaRPr lang="pl-PL"/>
          </a:p>
        </p:txBody>
      </p:sp>
      <p:pic>
        <p:nvPicPr>
          <p:cNvPr id="7" name="Obraz 7" descr="Obraz zawierający wykres&#10;&#10;Opis wygenerowany automatycznie">
            <a:extLst>
              <a:ext uri="{FF2B5EF4-FFF2-40B4-BE49-F238E27FC236}">
                <a16:creationId xmlns:a16="http://schemas.microsoft.com/office/drawing/2014/main" id="{27E06705-A4F3-092D-4D11-933585B536AA}"/>
              </a:ext>
            </a:extLst>
          </p:cNvPr>
          <p:cNvPicPr>
            <a:picLocks noChangeAspect="1"/>
          </p:cNvPicPr>
          <p:nvPr/>
        </p:nvPicPr>
        <p:blipFill>
          <a:blip r:embed="rId2"/>
          <a:stretch>
            <a:fillRect/>
          </a:stretch>
        </p:blipFill>
        <p:spPr>
          <a:xfrm>
            <a:off x="171691" y="867431"/>
            <a:ext cx="4325072" cy="3338708"/>
          </a:xfrm>
          <a:prstGeom prst="rect">
            <a:avLst/>
          </a:prstGeom>
        </p:spPr>
      </p:pic>
      <p:sp>
        <p:nvSpPr>
          <p:cNvPr id="9" name="pole tekstowe 8">
            <a:extLst>
              <a:ext uri="{FF2B5EF4-FFF2-40B4-BE49-F238E27FC236}">
                <a16:creationId xmlns:a16="http://schemas.microsoft.com/office/drawing/2014/main" id="{AC08ED99-0926-614C-899F-A3760A07BF50}"/>
              </a:ext>
            </a:extLst>
          </p:cNvPr>
          <p:cNvSpPr txBox="1"/>
          <p:nvPr/>
        </p:nvSpPr>
        <p:spPr>
          <a:xfrm>
            <a:off x="134583" y="4274541"/>
            <a:ext cx="404146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sz="1400" i="1"/>
              <a:t>5.14. </a:t>
            </a:r>
            <a:r>
              <a:rPr lang="pl-PL" sz="1400">
                <a:ea typeface="+mn-lt"/>
                <a:cs typeface="+mn-lt"/>
              </a:rPr>
              <a:t>Wartość błędu podczas procesu uczenia będący sumaryczną wartością błędów poszczególnych wyjść</a:t>
            </a:r>
            <a:r>
              <a:rPr lang="pl-PL" sz="1400"/>
              <a:t> </a:t>
            </a:r>
            <a:r>
              <a:rPr lang="pl-PL" sz="1400" i="1"/>
              <a:t>[18]</a:t>
            </a:r>
            <a:endParaRPr lang="pl-PL"/>
          </a:p>
        </p:txBody>
      </p:sp>
      <p:sp>
        <p:nvSpPr>
          <p:cNvPr id="4" name="pole tekstowe 3">
            <a:extLst>
              <a:ext uri="{FF2B5EF4-FFF2-40B4-BE49-F238E27FC236}">
                <a16:creationId xmlns:a16="http://schemas.microsoft.com/office/drawing/2014/main" id="{CE83D9DD-B273-AF7D-C7D1-7185DFB5D762}"/>
              </a:ext>
            </a:extLst>
          </p:cNvPr>
          <p:cNvSpPr txBox="1"/>
          <p:nvPr/>
        </p:nvSpPr>
        <p:spPr>
          <a:xfrm>
            <a:off x="1078260" y="5803192"/>
            <a:ext cx="83390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FFFF"/>
                </a:solidFill>
                <a:latin typeface="Arial"/>
                <a:cs typeface="Arial"/>
              </a:rPr>
              <a:t>"</a:t>
            </a:r>
            <a:r>
              <a:rPr lang="en-US" sz="1400" err="1">
                <a:solidFill>
                  <a:srgbClr val="FFFFFF"/>
                </a:solidFill>
                <a:latin typeface="Arial"/>
                <a:cs typeface="Arial"/>
              </a:rPr>
              <a:t>Metoda</a:t>
            </a:r>
            <a:r>
              <a:rPr lang="en-US" sz="1400">
                <a:solidFill>
                  <a:srgbClr val="FFFFFF"/>
                </a:solidFill>
                <a:latin typeface="Arial"/>
                <a:cs typeface="Arial"/>
              </a:rPr>
              <a:t> </a:t>
            </a:r>
            <a:r>
              <a:rPr lang="en-US" sz="1400" err="1">
                <a:solidFill>
                  <a:srgbClr val="FFFFFF"/>
                </a:solidFill>
                <a:latin typeface="Arial"/>
                <a:cs typeface="Arial"/>
              </a:rPr>
              <a:t>detekcji</a:t>
            </a:r>
            <a:r>
              <a:rPr lang="en-US" sz="1400">
                <a:solidFill>
                  <a:srgbClr val="FFFFFF"/>
                </a:solidFill>
                <a:latin typeface="Arial"/>
                <a:cs typeface="Arial"/>
              </a:rPr>
              <a:t> wad </a:t>
            </a:r>
            <a:r>
              <a:rPr lang="en-US" sz="1400" err="1">
                <a:solidFill>
                  <a:srgbClr val="FFFFFF"/>
                </a:solidFill>
                <a:latin typeface="Arial"/>
                <a:cs typeface="Arial"/>
              </a:rPr>
              <a:t>spawalniczych</a:t>
            </a:r>
            <a:r>
              <a:rPr lang="en-US" sz="1400">
                <a:solidFill>
                  <a:srgbClr val="FFFFFF"/>
                </a:solidFill>
                <a:latin typeface="Arial"/>
                <a:cs typeface="Arial"/>
              </a:rPr>
              <a:t> w </a:t>
            </a:r>
            <a:r>
              <a:rPr lang="en-US" sz="1400" err="1">
                <a:solidFill>
                  <a:srgbClr val="FFFFFF"/>
                </a:solidFill>
                <a:latin typeface="Arial"/>
                <a:cs typeface="Arial"/>
              </a:rPr>
              <a:t>stanowisku</a:t>
            </a:r>
            <a:r>
              <a:rPr lang="en-US" sz="1400">
                <a:solidFill>
                  <a:srgbClr val="FFFFFF"/>
                </a:solidFill>
                <a:latin typeface="Arial"/>
                <a:cs typeface="Arial"/>
              </a:rPr>
              <a:t> </a:t>
            </a:r>
            <a:r>
              <a:rPr lang="en-US" sz="1400" err="1">
                <a:solidFill>
                  <a:srgbClr val="FFFFFF"/>
                </a:solidFill>
                <a:latin typeface="Arial"/>
                <a:cs typeface="Arial"/>
              </a:rPr>
              <a:t>zrobotyzowanym</a:t>
            </a:r>
            <a:r>
              <a:rPr lang="en-US" sz="1400">
                <a:solidFill>
                  <a:srgbClr val="FFFFFF"/>
                </a:solidFill>
                <a:latin typeface="Arial"/>
                <a:cs typeface="Arial"/>
              </a:rPr>
              <a:t> z </a:t>
            </a:r>
            <a:r>
              <a:rPr lang="en-US" sz="1400" err="1">
                <a:solidFill>
                  <a:srgbClr val="FFFFFF"/>
                </a:solidFill>
                <a:latin typeface="Arial"/>
                <a:cs typeface="Arial"/>
              </a:rPr>
              <a:t>wykorzystaniem</a:t>
            </a:r>
            <a:r>
              <a:rPr lang="en-US" sz="1400">
                <a:solidFill>
                  <a:srgbClr val="FFFFFF"/>
                </a:solidFill>
                <a:latin typeface="Arial"/>
                <a:cs typeface="Arial"/>
              </a:rPr>
              <a:t> </a:t>
            </a:r>
            <a:r>
              <a:rPr lang="en-US" sz="1400" err="1">
                <a:solidFill>
                  <a:srgbClr val="FFFFFF"/>
                </a:solidFill>
                <a:latin typeface="Arial"/>
                <a:cs typeface="Arial"/>
              </a:rPr>
              <a:t>głębokiej</a:t>
            </a:r>
            <a:r>
              <a:rPr lang="en-US" sz="1400">
                <a:solidFill>
                  <a:srgbClr val="FFFFFF"/>
                </a:solidFill>
                <a:latin typeface="Arial"/>
                <a:cs typeface="Arial"/>
              </a:rPr>
              <a:t> </a:t>
            </a:r>
            <a:r>
              <a:rPr lang="en-US" sz="1400" err="1">
                <a:solidFill>
                  <a:srgbClr val="FFFFFF"/>
                </a:solidFill>
                <a:latin typeface="Arial"/>
                <a:cs typeface="Arial"/>
              </a:rPr>
              <a:t>sieci</a:t>
            </a:r>
            <a:r>
              <a:rPr lang="en-US" sz="1400">
                <a:solidFill>
                  <a:srgbClr val="FFFFFF"/>
                </a:solidFill>
                <a:latin typeface="Arial"/>
                <a:cs typeface="Arial"/>
              </a:rPr>
              <a:t> </a:t>
            </a:r>
            <a:r>
              <a:rPr lang="en-US" sz="1400" err="1">
                <a:solidFill>
                  <a:srgbClr val="FFFFFF"/>
                </a:solidFill>
                <a:latin typeface="Arial"/>
                <a:cs typeface="Arial"/>
              </a:rPr>
              <a:t>neuronowej</a:t>
            </a:r>
            <a:r>
              <a:rPr lang="en-US" sz="1400">
                <a:latin typeface="Arial"/>
                <a:cs typeface="Arial"/>
              </a:rPr>
              <a:t>" Adamczak Arkadiusz, 2021</a:t>
            </a:r>
            <a:endParaRPr lang="pl-PL" sz="1400"/>
          </a:p>
        </p:txBody>
      </p:sp>
    </p:spTree>
    <p:extLst>
      <p:ext uri="{BB962C8B-B14F-4D97-AF65-F5344CB8AC3E}">
        <p14:creationId xmlns:p14="http://schemas.microsoft.com/office/powerpoint/2010/main" val="1950489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81" name="Straight Connector 180">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83"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4"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5" name="Isosceles Triangle 184">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6"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7"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8"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9" name="Isosceles Triangle 188">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0" name="Isosceles Triangle 189">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76" name="Picture 175" descr="Białe żarówki z żółtą, która się wyróżnia">
            <a:extLst>
              <a:ext uri="{FF2B5EF4-FFF2-40B4-BE49-F238E27FC236}">
                <a16:creationId xmlns:a16="http://schemas.microsoft.com/office/drawing/2014/main" id="{5E970BAD-A426-E971-7613-5FFC35D9948D}"/>
              </a:ext>
            </a:extLst>
          </p:cNvPr>
          <p:cNvPicPr>
            <a:picLocks noChangeAspect="1"/>
          </p:cNvPicPr>
          <p:nvPr/>
        </p:nvPicPr>
        <p:blipFill rotWithShape="1">
          <a:blip r:embed="rId2">
            <a:duotone>
              <a:prstClr val="black"/>
              <a:prstClr val="white"/>
            </a:duotone>
          </a:blip>
          <a:srcRect l="31377" r="5584" b="9098"/>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ytuł 1">
            <a:extLst>
              <a:ext uri="{FF2B5EF4-FFF2-40B4-BE49-F238E27FC236}">
                <a16:creationId xmlns:a16="http://schemas.microsoft.com/office/drawing/2014/main" id="{D07D1F49-7F3C-21C3-CE62-EF950FAB996B}"/>
              </a:ext>
            </a:extLst>
          </p:cNvPr>
          <p:cNvSpPr>
            <a:spLocks noGrp="1"/>
          </p:cNvSpPr>
          <p:nvPr>
            <p:ph type="title"/>
          </p:nvPr>
        </p:nvSpPr>
        <p:spPr>
          <a:xfrm>
            <a:off x="1563986" y="1839584"/>
            <a:ext cx="4282585" cy="2412446"/>
          </a:xfrm>
        </p:spPr>
        <p:txBody>
          <a:bodyPr vert="horz" lIns="91440" tIns="45720" rIns="91440" bIns="45720" rtlCol="0" anchor="b">
            <a:normAutofit/>
          </a:bodyPr>
          <a:lstStyle/>
          <a:p>
            <a:pPr algn="ctr"/>
            <a:r>
              <a:rPr lang="en-US" sz="4800"/>
              <a:t>6.Założenia        </a:t>
            </a:r>
            <a:r>
              <a:rPr lang="pl-PL" sz="4800"/>
              <a:t>projektowe</a:t>
            </a:r>
            <a:r>
              <a:rPr lang="en-US" sz="4800"/>
              <a:t> </a:t>
            </a:r>
            <a:endParaRPr lang="pl-PL"/>
          </a:p>
        </p:txBody>
      </p:sp>
      <p:cxnSp>
        <p:nvCxnSpPr>
          <p:cNvPr id="192" name="Straight Connector 191">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6"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8"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0"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8"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4288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15932781-AA75-59A7-7E74-B34FDD53FDE5}"/>
              </a:ext>
            </a:extLst>
          </p:cNvPr>
          <p:cNvSpPr>
            <a:spLocks noGrp="1"/>
          </p:cNvSpPr>
          <p:nvPr>
            <p:ph idx="1"/>
          </p:nvPr>
        </p:nvSpPr>
        <p:spPr>
          <a:xfrm>
            <a:off x="456997" y="85745"/>
            <a:ext cx="8899631" cy="6074965"/>
          </a:xfrm>
        </p:spPr>
        <p:txBody>
          <a:bodyPr vert="horz" lIns="91440" tIns="45720" rIns="91440" bIns="45720" rtlCol="0" anchor="t">
            <a:normAutofit/>
          </a:bodyPr>
          <a:lstStyle/>
          <a:p>
            <a:pPr algn="just"/>
            <a:r>
              <a:rPr lang="pl-PL"/>
              <a:t>Projekt zakłada robotyzację produkcji modułów akumulatorów trakcyjnych.</a:t>
            </a:r>
          </a:p>
          <a:p>
            <a:pPr algn="just"/>
            <a:r>
              <a:rPr lang="pl-PL"/>
              <a:t>Do tego celu zaprojektowane zostanie, linia produkcyjna, które będzie składać się z gotowych jak i autorskich rozwiązań.</a:t>
            </a:r>
          </a:p>
          <a:p>
            <a:pPr algn="just"/>
            <a:r>
              <a:rPr lang="pl-PL"/>
              <a:t>Linia produkcyjna będzie wyposażona w specjalne czujniki, które będą umożliwiać kontrolę, punktów zgrzewania oraz ułożenia ogniw akumulatorowych.</a:t>
            </a:r>
          </a:p>
          <a:p>
            <a:pPr algn="just"/>
            <a:r>
              <a:rPr lang="pl-PL"/>
              <a:t>Do sprawdzania poprawności punktów zgrzewania będzie wykorzystywany układ wizyjny wyposażony w system uczenia głębokiego.</a:t>
            </a:r>
          </a:p>
          <a:p>
            <a:pPr algn="just"/>
            <a:r>
              <a:rPr lang="pl-PL"/>
              <a:t>W kiści robota zgrzewającego zamontowane będzie narzędzie wykonawcze, wyposażone w elektrody służące do zgrzewania punktowego za pomocą łuku elektrycznego.</a:t>
            </a:r>
          </a:p>
          <a:p>
            <a:pPr algn="just"/>
            <a:r>
              <a:rPr lang="pl-PL"/>
              <a:t>Na początku linii produkcyjnej umiejscowiony będzie robot, którego przeznaczeniem będzie pobieranie ogniw z magazynu i ustawienie ich w odpowiedniej pozycji do zgrzewania. </a:t>
            </a:r>
          </a:p>
          <a:p>
            <a:endParaRPr lang="pl-PL"/>
          </a:p>
          <a:p>
            <a:endParaRPr lang="pl-PL"/>
          </a:p>
        </p:txBody>
      </p:sp>
    </p:spTree>
    <p:extLst>
      <p:ext uri="{BB962C8B-B14F-4D97-AF65-F5344CB8AC3E}">
        <p14:creationId xmlns:p14="http://schemas.microsoft.com/office/powerpoint/2010/main" val="3366489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Obraz 6" descr="Obraz zawierający diagram&#10;&#10;Opis wygenerowany automatycznie">
            <a:extLst>
              <a:ext uri="{FF2B5EF4-FFF2-40B4-BE49-F238E27FC236}">
                <a16:creationId xmlns:a16="http://schemas.microsoft.com/office/drawing/2014/main" id="{785FFD3E-0E77-90C7-39C7-7BDAFFAF3760}"/>
              </a:ext>
            </a:extLst>
          </p:cNvPr>
          <p:cNvPicPr>
            <a:picLocks noChangeAspect="1"/>
          </p:cNvPicPr>
          <p:nvPr/>
        </p:nvPicPr>
        <p:blipFill rotWithShape="1">
          <a:blip r:embed="rId2"/>
          <a:srcRect l="26471" r="8839"/>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5" name="Tytuł 1">
            <a:extLst>
              <a:ext uri="{FF2B5EF4-FFF2-40B4-BE49-F238E27FC236}">
                <a16:creationId xmlns:a16="http://schemas.microsoft.com/office/drawing/2014/main" id="{B9BCEC59-6BEB-5D0D-667C-EDC77CEFA223}"/>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7.Layout</a:t>
            </a:r>
            <a:br>
              <a:rPr lang="en-US" sz="4800"/>
            </a:br>
            <a:r>
              <a:rPr lang="en-US" sz="4800"/>
              <a:t> stanowiska</a:t>
            </a: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0585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9D07B5FC-1CEA-1E32-4797-BBA42D09A996}"/>
              </a:ext>
            </a:extLst>
          </p:cNvPr>
          <p:cNvSpPr txBox="1"/>
          <p:nvPr/>
        </p:nvSpPr>
        <p:spPr>
          <a:xfrm>
            <a:off x="110099" y="66519"/>
            <a:ext cx="79578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90C226"/>
                </a:solidFill>
              </a:rPr>
              <a:t>7.Wstępny Layout</a:t>
            </a:r>
            <a:r>
              <a:rPr lang="pl-PL" sz="3200">
                <a:solidFill>
                  <a:srgbClr val="90C226"/>
                </a:solidFill>
              </a:rPr>
              <a:t>​ </a:t>
            </a:r>
            <a:r>
              <a:rPr lang="en-US" sz="3200" err="1">
                <a:solidFill>
                  <a:srgbClr val="90C226"/>
                </a:solidFill>
              </a:rPr>
              <a:t>stanowiska</a:t>
            </a:r>
            <a:endParaRPr lang="pl-PL" sz="3200"/>
          </a:p>
        </p:txBody>
      </p:sp>
      <p:sp>
        <p:nvSpPr>
          <p:cNvPr id="7" name="pole tekstowe 6">
            <a:extLst>
              <a:ext uri="{FF2B5EF4-FFF2-40B4-BE49-F238E27FC236}">
                <a16:creationId xmlns:a16="http://schemas.microsoft.com/office/drawing/2014/main" id="{05ED15FB-9488-0F50-B850-BA59D7145ACA}"/>
              </a:ext>
            </a:extLst>
          </p:cNvPr>
          <p:cNvSpPr txBox="1"/>
          <p:nvPr/>
        </p:nvSpPr>
        <p:spPr>
          <a:xfrm>
            <a:off x="2824222" y="6537767"/>
            <a:ext cx="39488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7.1. Wstępny Layout  stanowiska</a:t>
            </a:r>
          </a:p>
        </p:txBody>
      </p:sp>
      <p:pic>
        <p:nvPicPr>
          <p:cNvPr id="2" name="Obraz 2" descr="Obraz zawierający diagram&#10;&#10;Opis wygenerowany automatycznie">
            <a:extLst>
              <a:ext uri="{FF2B5EF4-FFF2-40B4-BE49-F238E27FC236}">
                <a16:creationId xmlns:a16="http://schemas.microsoft.com/office/drawing/2014/main" id="{73E43C2B-61E4-D7E2-4296-F496D4176E63}"/>
              </a:ext>
            </a:extLst>
          </p:cNvPr>
          <p:cNvPicPr>
            <a:picLocks noChangeAspect="1"/>
          </p:cNvPicPr>
          <p:nvPr/>
        </p:nvPicPr>
        <p:blipFill>
          <a:blip r:embed="rId2"/>
          <a:stretch>
            <a:fillRect/>
          </a:stretch>
        </p:blipFill>
        <p:spPr>
          <a:xfrm>
            <a:off x="885463" y="614984"/>
            <a:ext cx="7083705" cy="5714840"/>
          </a:xfrm>
          <a:prstGeom prst="rect">
            <a:avLst/>
          </a:prstGeom>
        </p:spPr>
      </p:pic>
    </p:spTree>
    <p:extLst>
      <p:ext uri="{BB962C8B-B14F-4D97-AF65-F5344CB8AC3E}">
        <p14:creationId xmlns:p14="http://schemas.microsoft.com/office/powerpoint/2010/main" val="315393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Obraz 6" descr="Obraz zawierający diagram&#10;&#10;Opis wygenerowany automatycznie">
            <a:extLst>
              <a:ext uri="{FF2B5EF4-FFF2-40B4-BE49-F238E27FC236}">
                <a16:creationId xmlns:a16="http://schemas.microsoft.com/office/drawing/2014/main" id="{785FFD3E-0E77-90C7-39C7-7BDAFFAF3760}"/>
              </a:ext>
            </a:extLst>
          </p:cNvPr>
          <p:cNvPicPr>
            <a:picLocks noChangeAspect="1"/>
          </p:cNvPicPr>
          <p:nvPr/>
        </p:nvPicPr>
        <p:blipFill rotWithShape="1">
          <a:blip r:embed="rId2"/>
          <a:srcRect l="26471" r="8839"/>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5" name="Tytuł 1">
            <a:extLst>
              <a:ext uri="{FF2B5EF4-FFF2-40B4-BE49-F238E27FC236}">
                <a16:creationId xmlns:a16="http://schemas.microsoft.com/office/drawing/2014/main" id="{B9BCEC59-6BEB-5D0D-667C-EDC77CEFA223}"/>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dirty="0"/>
              <a:t>8. </a:t>
            </a:r>
            <a:r>
              <a:rPr lang="en-US" sz="4800" dirty="0" err="1"/>
              <a:t>Stanowisko</a:t>
            </a: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7440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509A391-88E1-5E52-4DDE-8D41110EF4A5}"/>
              </a:ext>
            </a:extLst>
          </p:cNvPr>
          <p:cNvSpPr>
            <a:spLocks noGrp="1"/>
          </p:cNvSpPr>
          <p:nvPr>
            <p:ph type="title"/>
          </p:nvPr>
        </p:nvSpPr>
        <p:spPr>
          <a:xfrm>
            <a:off x="88954" y="272005"/>
            <a:ext cx="8596668" cy="1320800"/>
          </a:xfrm>
        </p:spPr>
        <p:txBody>
          <a:bodyPr>
            <a:normAutofit/>
          </a:bodyPr>
          <a:lstStyle/>
          <a:p>
            <a:r>
              <a:rPr lang="pl-PL"/>
              <a:t>Robotyzacja w regionach świata</a:t>
            </a:r>
          </a:p>
        </p:txBody>
      </p:sp>
      <p:pic>
        <p:nvPicPr>
          <p:cNvPr id="4" name="Obraz 4" descr="Obraz zawierający wykres&#10;&#10;Opis wygenerowany automatycznie">
            <a:extLst>
              <a:ext uri="{FF2B5EF4-FFF2-40B4-BE49-F238E27FC236}">
                <a16:creationId xmlns:a16="http://schemas.microsoft.com/office/drawing/2014/main" id="{65EB2B23-8FE5-A7CC-13E9-05253A988AB5}"/>
              </a:ext>
            </a:extLst>
          </p:cNvPr>
          <p:cNvPicPr>
            <a:picLocks noGrp="1" noChangeAspect="1"/>
          </p:cNvPicPr>
          <p:nvPr>
            <p:ph idx="1"/>
          </p:nvPr>
        </p:nvPicPr>
        <p:blipFill>
          <a:blip r:embed="rId2"/>
          <a:stretch>
            <a:fillRect/>
          </a:stretch>
        </p:blipFill>
        <p:spPr>
          <a:xfrm>
            <a:off x="8145531" y="270871"/>
            <a:ext cx="3776155" cy="3579204"/>
          </a:xfrm>
        </p:spPr>
      </p:pic>
      <p:pic>
        <p:nvPicPr>
          <p:cNvPr id="5" name="Obraz 5" descr="Obraz zawierający wykres&#10;&#10;Opis wygenerowany automatycznie">
            <a:extLst>
              <a:ext uri="{FF2B5EF4-FFF2-40B4-BE49-F238E27FC236}">
                <a16:creationId xmlns:a16="http://schemas.microsoft.com/office/drawing/2014/main" id="{34CE2469-46C8-383F-BD8B-AE7E96345D21}"/>
              </a:ext>
            </a:extLst>
          </p:cNvPr>
          <p:cNvPicPr>
            <a:picLocks noChangeAspect="1"/>
          </p:cNvPicPr>
          <p:nvPr/>
        </p:nvPicPr>
        <p:blipFill>
          <a:blip r:embed="rId3"/>
          <a:stretch>
            <a:fillRect/>
          </a:stretch>
        </p:blipFill>
        <p:spPr>
          <a:xfrm>
            <a:off x="99407" y="868446"/>
            <a:ext cx="4041052" cy="2978861"/>
          </a:xfrm>
          <a:prstGeom prst="rect">
            <a:avLst/>
          </a:prstGeom>
        </p:spPr>
      </p:pic>
      <p:sp>
        <p:nvSpPr>
          <p:cNvPr id="10" name="pole tekstowe 9">
            <a:extLst>
              <a:ext uri="{FF2B5EF4-FFF2-40B4-BE49-F238E27FC236}">
                <a16:creationId xmlns:a16="http://schemas.microsoft.com/office/drawing/2014/main" id="{A636B902-E428-8ECF-E067-8DF5FB797C55}"/>
              </a:ext>
            </a:extLst>
          </p:cNvPr>
          <p:cNvSpPr txBox="1"/>
          <p:nvPr/>
        </p:nvSpPr>
        <p:spPr>
          <a:xfrm>
            <a:off x="8038011" y="3798609"/>
            <a:ext cx="433120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1.4. </a:t>
            </a:r>
            <a:r>
              <a:rPr lang="pl-PL" sz="1400" i="1">
                <a:ea typeface="+mn-lt"/>
                <a:cs typeface="+mn-lt"/>
              </a:rPr>
              <a:t>Kraje o największej liczbie nowych robotów zainstalowanych w 2020 r. (tys. szt.) </a:t>
            </a:r>
            <a:r>
              <a:rPr lang="pl-PL" sz="1400" i="1"/>
              <a:t>[1] </a:t>
            </a:r>
          </a:p>
        </p:txBody>
      </p:sp>
      <p:sp>
        <p:nvSpPr>
          <p:cNvPr id="13" name="pole tekstowe 12">
            <a:extLst>
              <a:ext uri="{FF2B5EF4-FFF2-40B4-BE49-F238E27FC236}">
                <a16:creationId xmlns:a16="http://schemas.microsoft.com/office/drawing/2014/main" id="{8A7EF633-32F2-6D43-6B9F-7201D9D27A4B}"/>
              </a:ext>
            </a:extLst>
          </p:cNvPr>
          <p:cNvSpPr txBox="1"/>
          <p:nvPr/>
        </p:nvSpPr>
        <p:spPr>
          <a:xfrm>
            <a:off x="190702" y="3843002"/>
            <a:ext cx="37317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1.3. </a:t>
            </a:r>
            <a:r>
              <a:rPr lang="pl-PL" sz="1400" i="1">
                <a:ea typeface="+mn-lt"/>
                <a:cs typeface="+mn-lt"/>
              </a:rPr>
              <a:t>Gęstość robotyzacji w wybranych państwach w 2020 r. </a:t>
            </a:r>
            <a:r>
              <a:rPr lang="pl-PL" sz="1400" i="1"/>
              <a:t>[1] </a:t>
            </a:r>
          </a:p>
        </p:txBody>
      </p:sp>
      <p:sp>
        <p:nvSpPr>
          <p:cNvPr id="15" name="pole tekstowe 14">
            <a:extLst>
              <a:ext uri="{FF2B5EF4-FFF2-40B4-BE49-F238E27FC236}">
                <a16:creationId xmlns:a16="http://schemas.microsoft.com/office/drawing/2014/main" id="{0BB62BB5-B3FA-DAEA-2E88-2935899E1DD5}"/>
              </a:ext>
            </a:extLst>
          </p:cNvPr>
          <p:cNvSpPr txBox="1"/>
          <p:nvPr/>
        </p:nvSpPr>
        <p:spPr>
          <a:xfrm>
            <a:off x="321325" y="4443468"/>
            <a:ext cx="1136389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a:ea typeface="+mn-lt"/>
                <a:cs typeface="+mn-lt"/>
              </a:rPr>
              <a:t>Jak możemy zaobserwować na wykresie przedstawionym na </a:t>
            </a:r>
            <a:r>
              <a:rPr lang="pl-PL" i="1">
                <a:ea typeface="+mn-lt"/>
                <a:cs typeface="+mn-lt"/>
              </a:rPr>
              <a:t>rys.1.4 </a:t>
            </a:r>
            <a:r>
              <a:rPr lang="pl-PL">
                <a:ea typeface="+mn-lt"/>
                <a:cs typeface="+mn-lt"/>
              </a:rPr>
              <a:t>Chiny pozostają największym rynkiem zbytu dla robotów przemysłowych, drugim rynkiem pozostaje Japonia pomimo odniesionych strat w roku 2020 na skutek działania pandemii koronawirusa (spadek ok 23%). Na dalszych pozycjach uplasowały się takie państwa jak: USA ,Korea </a:t>
            </a:r>
            <a:r>
              <a:rPr lang="pl-PL" err="1">
                <a:ea typeface="+mn-lt"/>
                <a:cs typeface="+mn-lt"/>
              </a:rPr>
              <a:t>Płd</a:t>
            </a:r>
            <a:r>
              <a:rPr lang="pl-PL">
                <a:ea typeface="+mn-lt"/>
                <a:cs typeface="+mn-lt"/>
              </a:rPr>
              <a:t>, Niemcy, Włochy.  </a:t>
            </a:r>
            <a:endParaRPr lang="pl-PL"/>
          </a:p>
          <a:p>
            <a:pPr algn="just"/>
            <a:r>
              <a:rPr lang="pl-PL">
                <a:ea typeface="+mn-lt"/>
                <a:cs typeface="+mn-lt"/>
              </a:rPr>
              <a:t>Rekordowa liczba robotów w Chinach sprawiła, że kraj ten awansuje także w kategorii państw o największej gęstości robotyzacji (246 robotów na 10 tys. pracowników przemysłu przetwórczego). Zdecydowanym liderem pod tym względem pozostaje Korea Południowa, gdzie wskaźnik ten wynosi aż 932 roboty na 10 tys. pracowników dane te przedstawiono na </a:t>
            </a:r>
            <a:r>
              <a:rPr lang="pl-PL" i="1">
                <a:ea typeface="+mn-lt"/>
                <a:cs typeface="+mn-lt"/>
              </a:rPr>
              <a:t>rys.1.3</a:t>
            </a:r>
            <a:r>
              <a:rPr lang="pl-PL">
                <a:ea typeface="+mn-lt"/>
                <a:cs typeface="+mn-lt"/>
              </a:rPr>
              <a:t>.</a:t>
            </a:r>
            <a:endParaRPr lang="pl-PL"/>
          </a:p>
        </p:txBody>
      </p:sp>
    </p:spTree>
    <p:extLst>
      <p:ext uri="{BB962C8B-B14F-4D97-AF65-F5344CB8AC3E}">
        <p14:creationId xmlns:p14="http://schemas.microsoft.com/office/powerpoint/2010/main" val="1075305860"/>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A9442-F10D-8C2A-39CF-2F1BDBE909AB}"/>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D4781D08-64A3-7CC5-CE4F-5693DAC5E568}"/>
              </a:ext>
            </a:extLst>
          </p:cNvPr>
          <p:cNvSpPr>
            <a:spLocks noGrp="1"/>
          </p:cNvSpPr>
          <p:nvPr>
            <p:ph idx="1"/>
          </p:nvPr>
        </p:nvSpPr>
        <p:spPr/>
        <p:txBody>
          <a:bodyPr vert="horz" lIns="91440" tIns="45720" rIns="91440" bIns="45720" rtlCol="0" anchor="t">
            <a:normAutofit/>
          </a:bodyPr>
          <a:lstStyle/>
          <a:p>
            <a:endParaRPr lang="pl-PL" b="1" dirty="0"/>
          </a:p>
        </p:txBody>
      </p:sp>
      <p:sp>
        <p:nvSpPr>
          <p:cNvPr id="7" name="pole tekstowe 6">
            <a:extLst>
              <a:ext uri="{FF2B5EF4-FFF2-40B4-BE49-F238E27FC236}">
                <a16:creationId xmlns:a16="http://schemas.microsoft.com/office/drawing/2014/main" id="{16BCBCC0-0604-B77A-EA70-BD1CBCE10AE1}"/>
              </a:ext>
            </a:extLst>
          </p:cNvPr>
          <p:cNvSpPr txBox="1"/>
          <p:nvPr/>
        </p:nvSpPr>
        <p:spPr>
          <a:xfrm>
            <a:off x="1411982" y="6172007"/>
            <a:ext cx="39488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8.1. Praca stacji</a:t>
            </a:r>
          </a:p>
        </p:txBody>
      </p:sp>
      <p:pic>
        <p:nvPicPr>
          <p:cNvPr id="8" name="Praca stacji">
            <a:hlinkClick r:id="" action="ppaction://media"/>
            <a:extLst>
              <a:ext uri="{FF2B5EF4-FFF2-40B4-BE49-F238E27FC236}">
                <a16:creationId xmlns:a16="http://schemas.microsoft.com/office/drawing/2014/main" id="{4C6F0DD2-3338-90DE-B4EC-5B438FD380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3779" y="173804"/>
            <a:ext cx="10194273" cy="5996274"/>
          </a:xfrm>
          <a:prstGeom prst="rect">
            <a:avLst/>
          </a:prstGeom>
        </p:spPr>
      </p:pic>
    </p:spTree>
    <p:extLst>
      <p:ext uri="{BB962C8B-B14F-4D97-AF65-F5344CB8AC3E}">
        <p14:creationId xmlns:p14="http://schemas.microsoft.com/office/powerpoint/2010/main" val="291769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Obraz 6" descr="Obraz zawierający diagram&#10;&#10;Opis wygenerowany automatycznie">
            <a:extLst>
              <a:ext uri="{FF2B5EF4-FFF2-40B4-BE49-F238E27FC236}">
                <a16:creationId xmlns:a16="http://schemas.microsoft.com/office/drawing/2014/main" id="{785FFD3E-0E77-90C7-39C7-7BDAFFAF3760}"/>
              </a:ext>
            </a:extLst>
          </p:cNvPr>
          <p:cNvPicPr>
            <a:picLocks noChangeAspect="1"/>
          </p:cNvPicPr>
          <p:nvPr/>
        </p:nvPicPr>
        <p:blipFill rotWithShape="1">
          <a:blip r:embed="rId2"/>
          <a:srcRect l="26471" r="8839"/>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5" name="Tytuł 1">
            <a:extLst>
              <a:ext uri="{FF2B5EF4-FFF2-40B4-BE49-F238E27FC236}">
                <a16:creationId xmlns:a16="http://schemas.microsoft.com/office/drawing/2014/main" id="{B9BCEC59-6BEB-5D0D-667C-EDC77CEFA223}"/>
              </a:ext>
            </a:extLst>
          </p:cNvPr>
          <p:cNvSpPr>
            <a:spLocks noGrp="1"/>
          </p:cNvSpPr>
          <p:nvPr>
            <p:ph type="title"/>
          </p:nvPr>
        </p:nvSpPr>
        <p:spPr>
          <a:xfrm>
            <a:off x="44578" y="1678666"/>
            <a:ext cx="5557105" cy="2369093"/>
          </a:xfrm>
        </p:spPr>
        <p:txBody>
          <a:bodyPr vert="horz" lIns="91440" tIns="45720" rIns="91440" bIns="45720" rtlCol="0" anchor="b">
            <a:normAutofit/>
          </a:bodyPr>
          <a:lstStyle/>
          <a:p>
            <a:pPr algn="r"/>
            <a:r>
              <a:rPr lang="en-US" sz="4800" dirty="0"/>
              <a:t>9.Kontrola </a:t>
            </a:r>
            <a:r>
              <a:rPr lang="en-US" sz="4800" dirty="0" err="1"/>
              <a:t>jakości</a:t>
            </a:r>
            <a:endParaRPr lang="en-US" sz="4800"/>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342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AE99EB-8F9D-151F-57ED-5A6CBE89623D}"/>
              </a:ext>
            </a:extLst>
          </p:cNvPr>
          <p:cNvSpPr>
            <a:spLocks noGrp="1"/>
          </p:cNvSpPr>
          <p:nvPr>
            <p:ph type="title"/>
          </p:nvPr>
        </p:nvSpPr>
        <p:spPr>
          <a:xfrm>
            <a:off x="677334" y="609600"/>
            <a:ext cx="8596668" cy="645065"/>
          </a:xfrm>
        </p:spPr>
        <p:txBody>
          <a:bodyPr/>
          <a:lstStyle/>
          <a:p>
            <a:r>
              <a:rPr lang="pl-PL" dirty="0"/>
              <a:t>8. Układ wizyjny i sieć neuronowa</a:t>
            </a:r>
          </a:p>
        </p:txBody>
      </p:sp>
      <p:pic>
        <p:nvPicPr>
          <p:cNvPr id="4" name="Obraz 4" descr="Obraz zawierający wykres&#10;&#10;Opis wygenerowany automatycznie">
            <a:extLst>
              <a:ext uri="{FF2B5EF4-FFF2-40B4-BE49-F238E27FC236}">
                <a16:creationId xmlns:a16="http://schemas.microsoft.com/office/drawing/2014/main" id="{910CADA7-F902-2B04-1D2D-7F2A45D3E247}"/>
              </a:ext>
            </a:extLst>
          </p:cNvPr>
          <p:cNvPicPr>
            <a:picLocks noGrp="1" noChangeAspect="1"/>
          </p:cNvPicPr>
          <p:nvPr>
            <p:ph idx="1"/>
          </p:nvPr>
        </p:nvPicPr>
        <p:blipFill>
          <a:blip r:embed="rId2"/>
          <a:stretch>
            <a:fillRect/>
          </a:stretch>
        </p:blipFill>
        <p:spPr>
          <a:xfrm>
            <a:off x="303523" y="1337800"/>
            <a:ext cx="8596668" cy="2981558"/>
          </a:xfrm>
        </p:spPr>
      </p:pic>
      <p:pic>
        <p:nvPicPr>
          <p:cNvPr id="5" name="Obraz 5">
            <a:extLst>
              <a:ext uri="{FF2B5EF4-FFF2-40B4-BE49-F238E27FC236}">
                <a16:creationId xmlns:a16="http://schemas.microsoft.com/office/drawing/2014/main" id="{2EE4FAAF-CB40-D9EF-AB22-904A85FD3DC1}"/>
              </a:ext>
            </a:extLst>
          </p:cNvPr>
          <p:cNvPicPr>
            <a:picLocks noChangeAspect="1"/>
          </p:cNvPicPr>
          <p:nvPr/>
        </p:nvPicPr>
        <p:blipFill>
          <a:blip r:embed="rId3"/>
          <a:stretch>
            <a:fillRect/>
          </a:stretch>
        </p:blipFill>
        <p:spPr>
          <a:xfrm>
            <a:off x="3689230" y="4542921"/>
            <a:ext cx="7444596" cy="1912837"/>
          </a:xfrm>
          <a:prstGeom prst="rect">
            <a:avLst/>
          </a:prstGeom>
        </p:spPr>
      </p:pic>
      <p:sp>
        <p:nvSpPr>
          <p:cNvPr id="6" name="pole tekstowe 5">
            <a:extLst>
              <a:ext uri="{FF2B5EF4-FFF2-40B4-BE49-F238E27FC236}">
                <a16:creationId xmlns:a16="http://schemas.microsoft.com/office/drawing/2014/main" id="{C9E0B1D8-7D69-EAFB-E370-9238BED407C7}"/>
              </a:ext>
            </a:extLst>
          </p:cNvPr>
          <p:cNvSpPr txBox="1"/>
          <p:nvPr/>
        </p:nvSpPr>
        <p:spPr>
          <a:xfrm>
            <a:off x="233422" y="4383847"/>
            <a:ext cx="39488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9.1. Rozkład klas</a:t>
            </a:r>
          </a:p>
        </p:txBody>
      </p:sp>
      <p:sp>
        <p:nvSpPr>
          <p:cNvPr id="7" name="pole tekstowe 6">
            <a:extLst>
              <a:ext uri="{FF2B5EF4-FFF2-40B4-BE49-F238E27FC236}">
                <a16:creationId xmlns:a16="http://schemas.microsoft.com/office/drawing/2014/main" id="{F10437B6-CB6A-E0C2-3912-7E9FBC5406DF}"/>
              </a:ext>
            </a:extLst>
          </p:cNvPr>
          <p:cNvSpPr txBox="1"/>
          <p:nvPr/>
        </p:nvSpPr>
        <p:spPr>
          <a:xfrm>
            <a:off x="3718560" y="652272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9.2. Przykładowe zdjęcia</a:t>
            </a:r>
            <a:endParaRPr lang="pl-PL" dirty="0"/>
          </a:p>
        </p:txBody>
      </p:sp>
    </p:spTree>
    <p:extLst>
      <p:ext uri="{BB962C8B-B14F-4D97-AF65-F5344CB8AC3E}">
        <p14:creationId xmlns:p14="http://schemas.microsoft.com/office/powerpoint/2010/main" val="11470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0D65EA-9619-A2B3-E793-8F1393888E61}"/>
              </a:ext>
            </a:extLst>
          </p:cNvPr>
          <p:cNvSpPr>
            <a:spLocks noGrp="1"/>
          </p:cNvSpPr>
          <p:nvPr>
            <p:ph type="title"/>
          </p:nvPr>
        </p:nvSpPr>
        <p:spPr/>
        <p:txBody>
          <a:bodyPr/>
          <a:lstStyle/>
          <a:p>
            <a:r>
              <a:rPr lang="pl-PL" dirty="0"/>
              <a:t>Uczenie sieci</a:t>
            </a:r>
          </a:p>
        </p:txBody>
      </p:sp>
      <p:pic>
        <p:nvPicPr>
          <p:cNvPr id="4" name="Obraz 4" descr="Obraz zawierający stół&#10;&#10;Opis wygenerowany automatycznie">
            <a:extLst>
              <a:ext uri="{FF2B5EF4-FFF2-40B4-BE49-F238E27FC236}">
                <a16:creationId xmlns:a16="http://schemas.microsoft.com/office/drawing/2014/main" id="{2D363930-11DA-C66B-E550-BE185C112B57}"/>
              </a:ext>
            </a:extLst>
          </p:cNvPr>
          <p:cNvPicPr>
            <a:picLocks noGrp="1" noChangeAspect="1"/>
          </p:cNvPicPr>
          <p:nvPr>
            <p:ph idx="1"/>
          </p:nvPr>
        </p:nvPicPr>
        <p:blipFill>
          <a:blip r:embed="rId2"/>
          <a:stretch>
            <a:fillRect/>
          </a:stretch>
        </p:blipFill>
        <p:spPr>
          <a:xfrm>
            <a:off x="997712" y="1355457"/>
            <a:ext cx="8919193" cy="4901565"/>
          </a:xfrm>
        </p:spPr>
      </p:pic>
      <p:sp>
        <p:nvSpPr>
          <p:cNvPr id="3" name="pole tekstowe 2">
            <a:extLst>
              <a:ext uri="{FF2B5EF4-FFF2-40B4-BE49-F238E27FC236}">
                <a16:creationId xmlns:a16="http://schemas.microsoft.com/office/drawing/2014/main" id="{A11A82F8-C491-1BAD-4372-2E5F952DA163}"/>
              </a:ext>
            </a:extLst>
          </p:cNvPr>
          <p:cNvSpPr txBox="1"/>
          <p:nvPr/>
        </p:nvSpPr>
        <p:spPr>
          <a:xfrm>
            <a:off x="904240" y="6319520"/>
            <a:ext cx="45516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9.3. Proces uczenia sieci neuronowej</a:t>
            </a:r>
            <a:endParaRPr lang="pl-PL" dirty="0"/>
          </a:p>
        </p:txBody>
      </p:sp>
    </p:spTree>
    <p:extLst>
      <p:ext uri="{BB962C8B-B14F-4D97-AF65-F5344CB8AC3E}">
        <p14:creationId xmlns:p14="http://schemas.microsoft.com/office/powerpoint/2010/main" val="2698304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546E041-680D-414D-088C-3077DF69B1EE}"/>
              </a:ext>
            </a:extLst>
          </p:cNvPr>
          <p:cNvSpPr>
            <a:spLocks noGrp="1"/>
          </p:cNvSpPr>
          <p:nvPr>
            <p:ph type="title"/>
          </p:nvPr>
        </p:nvSpPr>
        <p:spPr>
          <a:xfrm>
            <a:off x="447816" y="279094"/>
            <a:ext cx="8596668" cy="659788"/>
          </a:xfrm>
        </p:spPr>
        <p:txBody>
          <a:bodyPr/>
          <a:lstStyle/>
          <a:p>
            <a:r>
              <a:rPr lang="pl-PL" dirty="0"/>
              <a:t>Wykorzystanie sieci w programie</a:t>
            </a:r>
          </a:p>
        </p:txBody>
      </p:sp>
      <p:pic>
        <p:nvPicPr>
          <p:cNvPr id="4" name="Obraz 4">
            <a:extLst>
              <a:ext uri="{FF2B5EF4-FFF2-40B4-BE49-F238E27FC236}">
                <a16:creationId xmlns:a16="http://schemas.microsoft.com/office/drawing/2014/main" id="{EDC6C42A-A2EB-EB45-5385-45C171340D3C}"/>
              </a:ext>
            </a:extLst>
          </p:cNvPr>
          <p:cNvPicPr>
            <a:picLocks noGrp="1" noChangeAspect="1"/>
          </p:cNvPicPr>
          <p:nvPr>
            <p:ph idx="1"/>
          </p:nvPr>
        </p:nvPicPr>
        <p:blipFill>
          <a:blip r:embed="rId2"/>
          <a:stretch>
            <a:fillRect/>
          </a:stretch>
        </p:blipFill>
        <p:spPr>
          <a:xfrm>
            <a:off x="1983843" y="1058902"/>
            <a:ext cx="7397713" cy="5491582"/>
          </a:xfrm>
        </p:spPr>
      </p:pic>
      <p:sp>
        <p:nvSpPr>
          <p:cNvPr id="3" name="pole tekstowe 2">
            <a:extLst>
              <a:ext uri="{FF2B5EF4-FFF2-40B4-BE49-F238E27FC236}">
                <a16:creationId xmlns:a16="http://schemas.microsoft.com/office/drawing/2014/main" id="{C11EB0F4-D45B-54F1-8317-B42EB3998533}"/>
              </a:ext>
            </a:extLst>
          </p:cNvPr>
          <p:cNvSpPr txBox="1"/>
          <p:nvPr/>
        </p:nvSpPr>
        <p:spPr>
          <a:xfrm>
            <a:off x="2042160" y="658368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9.4. Aplikacja kliencka</a:t>
            </a:r>
            <a:endParaRPr lang="pl-PL" dirty="0"/>
          </a:p>
        </p:txBody>
      </p:sp>
    </p:spTree>
    <p:extLst>
      <p:ext uri="{BB962C8B-B14F-4D97-AF65-F5344CB8AC3E}">
        <p14:creationId xmlns:p14="http://schemas.microsoft.com/office/powerpoint/2010/main" val="1659286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AF6782-D46C-E5A9-8AAF-A973CE213FF7}"/>
              </a:ext>
            </a:extLst>
          </p:cNvPr>
          <p:cNvSpPr>
            <a:spLocks noGrp="1"/>
          </p:cNvSpPr>
          <p:nvPr>
            <p:ph type="title"/>
          </p:nvPr>
        </p:nvSpPr>
        <p:spPr>
          <a:xfrm>
            <a:off x="445840" y="397397"/>
            <a:ext cx="8596668" cy="626319"/>
          </a:xfrm>
        </p:spPr>
        <p:txBody>
          <a:bodyPr>
            <a:normAutofit fontScale="90000"/>
          </a:bodyPr>
          <a:lstStyle/>
          <a:p>
            <a:r>
              <a:rPr lang="pl-PL" dirty="0"/>
              <a:t>Połączenie z </a:t>
            </a:r>
            <a:r>
              <a:rPr lang="pl-PL" dirty="0" err="1"/>
              <a:t>plc</a:t>
            </a:r>
          </a:p>
        </p:txBody>
      </p:sp>
      <p:pic>
        <p:nvPicPr>
          <p:cNvPr id="6" name="Obraz 6" descr="Obraz zawierający tekst&#10;&#10;Opis wygenerowany automatycznie">
            <a:extLst>
              <a:ext uri="{FF2B5EF4-FFF2-40B4-BE49-F238E27FC236}">
                <a16:creationId xmlns:a16="http://schemas.microsoft.com/office/drawing/2014/main" id="{5AEB5096-2A85-FCEB-6CFE-1EFCBB3D8290}"/>
              </a:ext>
            </a:extLst>
          </p:cNvPr>
          <p:cNvPicPr>
            <a:picLocks noGrp="1" noChangeAspect="1"/>
          </p:cNvPicPr>
          <p:nvPr>
            <p:ph idx="1"/>
          </p:nvPr>
        </p:nvPicPr>
        <p:blipFill>
          <a:blip r:embed="rId4"/>
          <a:stretch>
            <a:fillRect/>
          </a:stretch>
        </p:blipFill>
        <p:spPr>
          <a:xfrm>
            <a:off x="9237993" y="745044"/>
            <a:ext cx="2819052" cy="3880773"/>
          </a:xfrm>
        </p:spPr>
      </p:pic>
      <p:pic>
        <p:nvPicPr>
          <p:cNvPr id="7" name="2023-06-13_22-47-29">
            <a:hlinkClick r:id="" action="ppaction://media"/>
            <a:extLst>
              <a:ext uri="{FF2B5EF4-FFF2-40B4-BE49-F238E27FC236}">
                <a16:creationId xmlns:a16="http://schemas.microsoft.com/office/drawing/2014/main" id="{A0F4D7C2-AD57-3F7C-28F9-045864EFF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760" y="1181100"/>
            <a:ext cx="8869680" cy="5064760"/>
          </a:xfrm>
          <a:prstGeom prst="rect">
            <a:avLst/>
          </a:prstGeom>
        </p:spPr>
      </p:pic>
      <p:sp>
        <p:nvSpPr>
          <p:cNvPr id="3" name="pole tekstowe 2">
            <a:extLst>
              <a:ext uri="{FF2B5EF4-FFF2-40B4-BE49-F238E27FC236}">
                <a16:creationId xmlns:a16="http://schemas.microsoft.com/office/drawing/2014/main" id="{EDCD0DB8-5AEF-CD80-9695-D0E2A90A9692}"/>
              </a:ext>
            </a:extLst>
          </p:cNvPr>
          <p:cNvSpPr txBox="1"/>
          <p:nvPr/>
        </p:nvSpPr>
        <p:spPr>
          <a:xfrm>
            <a:off x="487680" y="6309360"/>
            <a:ext cx="44500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9.6. Łączenie z kamerami i serwerem </a:t>
            </a:r>
            <a:r>
              <a:rPr lang="pl-PL" sz="1400" i="1" dirty="0" err="1"/>
              <a:t>tcp</a:t>
            </a:r>
            <a:endParaRPr lang="pl-PL" dirty="0" err="1"/>
          </a:p>
        </p:txBody>
      </p:sp>
      <p:sp>
        <p:nvSpPr>
          <p:cNvPr id="4" name="pole tekstowe 3">
            <a:extLst>
              <a:ext uri="{FF2B5EF4-FFF2-40B4-BE49-F238E27FC236}">
                <a16:creationId xmlns:a16="http://schemas.microsoft.com/office/drawing/2014/main" id="{C2E97694-1E4B-9170-C2EF-3A8D65025B21}"/>
              </a:ext>
            </a:extLst>
          </p:cNvPr>
          <p:cNvSpPr txBox="1"/>
          <p:nvPr/>
        </p:nvSpPr>
        <p:spPr>
          <a:xfrm>
            <a:off x="9276080" y="466344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9.5. Konfiguracja PLC</a:t>
            </a:r>
            <a:endParaRPr lang="pl-PL" dirty="0"/>
          </a:p>
        </p:txBody>
      </p:sp>
    </p:spTree>
    <p:extLst>
      <p:ext uri="{BB962C8B-B14F-4D97-AF65-F5344CB8AC3E}">
        <p14:creationId xmlns:p14="http://schemas.microsoft.com/office/powerpoint/2010/main" val="24054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F912724-9FDB-9DCB-DD97-E63099021AC2}"/>
              </a:ext>
            </a:extLst>
          </p:cNvPr>
          <p:cNvSpPr>
            <a:spLocks noGrp="1"/>
          </p:cNvSpPr>
          <p:nvPr>
            <p:ph type="title"/>
          </p:nvPr>
        </p:nvSpPr>
        <p:spPr/>
        <p:txBody>
          <a:bodyPr/>
          <a:lstStyle/>
          <a:p>
            <a:endParaRPr lang="pl-PL"/>
          </a:p>
        </p:txBody>
      </p:sp>
      <p:sp>
        <p:nvSpPr>
          <p:cNvPr id="3" name="Symbol zastępczy zawartości 2">
            <a:extLst>
              <a:ext uri="{FF2B5EF4-FFF2-40B4-BE49-F238E27FC236}">
                <a16:creationId xmlns:a16="http://schemas.microsoft.com/office/drawing/2014/main" id="{891497CC-E5AF-0496-D48B-022AFD6DC53E}"/>
              </a:ext>
            </a:extLst>
          </p:cNvPr>
          <p:cNvSpPr>
            <a:spLocks noGrp="1"/>
          </p:cNvSpPr>
          <p:nvPr>
            <p:ph idx="1"/>
          </p:nvPr>
        </p:nvSpPr>
        <p:spPr/>
        <p:txBody>
          <a:bodyPr/>
          <a:lstStyle/>
          <a:p>
            <a:endParaRPr lang="pl-PL"/>
          </a:p>
        </p:txBody>
      </p:sp>
      <p:pic>
        <p:nvPicPr>
          <p:cNvPr id="4" name="2023-06-13_22-44-48">
            <a:hlinkClick r:id="" action="ppaction://media"/>
            <a:extLst>
              <a:ext uri="{FF2B5EF4-FFF2-40B4-BE49-F238E27FC236}">
                <a16:creationId xmlns:a16="http://schemas.microsoft.com/office/drawing/2014/main" id="{AFDBFBB6-BCC1-3680-249D-F443447011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8320" y="561340"/>
            <a:ext cx="10708640" cy="5999480"/>
          </a:xfrm>
          <a:prstGeom prst="rect">
            <a:avLst/>
          </a:prstGeom>
        </p:spPr>
      </p:pic>
      <p:sp>
        <p:nvSpPr>
          <p:cNvPr id="5" name="pole tekstowe 4">
            <a:extLst>
              <a:ext uri="{FF2B5EF4-FFF2-40B4-BE49-F238E27FC236}">
                <a16:creationId xmlns:a16="http://schemas.microsoft.com/office/drawing/2014/main" id="{75926AC6-1476-3260-C140-FB9EAF49FECC}"/>
              </a:ext>
            </a:extLst>
          </p:cNvPr>
          <p:cNvSpPr txBox="1"/>
          <p:nvPr/>
        </p:nvSpPr>
        <p:spPr>
          <a:xfrm>
            <a:off x="1127760" y="656336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9.7. Uruchomienie testów</a:t>
            </a:r>
            <a:endParaRPr lang="pl-PL" dirty="0"/>
          </a:p>
        </p:txBody>
      </p:sp>
    </p:spTree>
    <p:extLst>
      <p:ext uri="{BB962C8B-B14F-4D97-AF65-F5344CB8AC3E}">
        <p14:creationId xmlns:p14="http://schemas.microsoft.com/office/powerpoint/2010/main" val="229877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AF6782-D46C-E5A9-8AAF-A973CE213FF7}"/>
              </a:ext>
            </a:extLst>
          </p:cNvPr>
          <p:cNvSpPr>
            <a:spLocks noGrp="1"/>
          </p:cNvSpPr>
          <p:nvPr>
            <p:ph type="title"/>
          </p:nvPr>
        </p:nvSpPr>
        <p:spPr>
          <a:xfrm>
            <a:off x="445840" y="397397"/>
            <a:ext cx="8596668" cy="626319"/>
          </a:xfrm>
        </p:spPr>
        <p:txBody>
          <a:bodyPr>
            <a:normAutofit fontScale="90000"/>
          </a:bodyPr>
          <a:lstStyle/>
          <a:p>
            <a:endParaRPr lang="pl-PL"/>
          </a:p>
        </p:txBody>
      </p:sp>
      <p:pic>
        <p:nvPicPr>
          <p:cNvPr id="4" name="Obraz 4">
            <a:extLst>
              <a:ext uri="{FF2B5EF4-FFF2-40B4-BE49-F238E27FC236}">
                <a16:creationId xmlns:a16="http://schemas.microsoft.com/office/drawing/2014/main" id="{42B569B9-41F7-3817-0853-0136C51E52E3}"/>
              </a:ext>
            </a:extLst>
          </p:cNvPr>
          <p:cNvPicPr>
            <a:picLocks noGrp="1" noChangeAspect="1"/>
          </p:cNvPicPr>
          <p:nvPr>
            <p:ph idx="1"/>
          </p:nvPr>
        </p:nvPicPr>
        <p:blipFill>
          <a:blip r:embed="rId2"/>
          <a:stretch>
            <a:fillRect/>
          </a:stretch>
        </p:blipFill>
        <p:spPr>
          <a:xfrm>
            <a:off x="931779" y="1367677"/>
            <a:ext cx="6754017" cy="5016160"/>
          </a:xfrm>
        </p:spPr>
      </p:pic>
      <p:pic>
        <p:nvPicPr>
          <p:cNvPr id="3" name="Obraz 4" descr="Obraz zawierający dekorowane&#10;&#10;Opis wygenerowany automatycznie">
            <a:extLst>
              <a:ext uri="{FF2B5EF4-FFF2-40B4-BE49-F238E27FC236}">
                <a16:creationId xmlns:a16="http://schemas.microsoft.com/office/drawing/2014/main" id="{53ACD682-4375-8A1E-6081-0F0E5D5DC343}"/>
              </a:ext>
            </a:extLst>
          </p:cNvPr>
          <p:cNvPicPr>
            <a:picLocks noChangeAspect="1"/>
          </p:cNvPicPr>
          <p:nvPr/>
        </p:nvPicPr>
        <p:blipFill>
          <a:blip r:embed="rId3"/>
          <a:stretch>
            <a:fillRect/>
          </a:stretch>
        </p:blipFill>
        <p:spPr>
          <a:xfrm>
            <a:off x="7914640" y="311348"/>
            <a:ext cx="3454400" cy="3197464"/>
          </a:xfrm>
          <a:prstGeom prst="rect">
            <a:avLst/>
          </a:prstGeom>
        </p:spPr>
      </p:pic>
      <p:sp>
        <p:nvSpPr>
          <p:cNvPr id="5" name="pole tekstowe 4">
            <a:extLst>
              <a:ext uri="{FF2B5EF4-FFF2-40B4-BE49-F238E27FC236}">
                <a16:creationId xmlns:a16="http://schemas.microsoft.com/office/drawing/2014/main" id="{F4799FAA-B803-CCD2-4E4C-5702B3CD8C9A}"/>
              </a:ext>
            </a:extLst>
          </p:cNvPr>
          <p:cNvSpPr txBox="1"/>
          <p:nvPr/>
        </p:nvSpPr>
        <p:spPr>
          <a:xfrm>
            <a:off x="934720" y="638048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9.8. Wyniki sieci</a:t>
            </a:r>
            <a:endParaRPr lang="pl-PL" dirty="0"/>
          </a:p>
        </p:txBody>
      </p:sp>
      <p:sp>
        <p:nvSpPr>
          <p:cNvPr id="6" name="pole tekstowe 5">
            <a:extLst>
              <a:ext uri="{FF2B5EF4-FFF2-40B4-BE49-F238E27FC236}">
                <a16:creationId xmlns:a16="http://schemas.microsoft.com/office/drawing/2014/main" id="{894E6199-4F35-955E-FA03-F61ADE9F3DB0}"/>
              </a:ext>
            </a:extLst>
          </p:cNvPr>
          <p:cNvSpPr txBox="1"/>
          <p:nvPr/>
        </p:nvSpPr>
        <p:spPr>
          <a:xfrm>
            <a:off x="7863840" y="362712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9.9. Analizowany obraz</a:t>
            </a:r>
            <a:endParaRPr lang="pl-PL" dirty="0"/>
          </a:p>
        </p:txBody>
      </p:sp>
      <p:pic>
        <p:nvPicPr>
          <p:cNvPr id="7" name="Obraz 7">
            <a:extLst>
              <a:ext uri="{FF2B5EF4-FFF2-40B4-BE49-F238E27FC236}">
                <a16:creationId xmlns:a16="http://schemas.microsoft.com/office/drawing/2014/main" id="{52357D93-411F-F71B-9CD1-AB2C19C56ACC}"/>
              </a:ext>
            </a:extLst>
          </p:cNvPr>
          <p:cNvPicPr>
            <a:picLocks noChangeAspect="1"/>
          </p:cNvPicPr>
          <p:nvPr/>
        </p:nvPicPr>
        <p:blipFill>
          <a:blip r:embed="rId4"/>
          <a:stretch>
            <a:fillRect/>
          </a:stretch>
        </p:blipFill>
        <p:spPr>
          <a:xfrm>
            <a:off x="7914640" y="3999428"/>
            <a:ext cx="2743200" cy="2537064"/>
          </a:xfrm>
          <a:prstGeom prst="rect">
            <a:avLst/>
          </a:prstGeom>
        </p:spPr>
      </p:pic>
      <p:sp>
        <p:nvSpPr>
          <p:cNvPr id="8" name="pole tekstowe 7">
            <a:extLst>
              <a:ext uri="{FF2B5EF4-FFF2-40B4-BE49-F238E27FC236}">
                <a16:creationId xmlns:a16="http://schemas.microsoft.com/office/drawing/2014/main" id="{B95A1399-F995-20FA-58B4-BEF9E7FD2976}"/>
              </a:ext>
            </a:extLst>
          </p:cNvPr>
          <p:cNvSpPr txBox="1"/>
          <p:nvPr/>
        </p:nvSpPr>
        <p:spPr>
          <a:xfrm>
            <a:off x="7863839" y="653287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9.10. Wybrana maska obrazu</a:t>
            </a:r>
            <a:endParaRPr lang="pl-PL" dirty="0"/>
          </a:p>
        </p:txBody>
      </p:sp>
    </p:spTree>
    <p:extLst>
      <p:ext uri="{BB962C8B-B14F-4D97-AF65-F5344CB8AC3E}">
        <p14:creationId xmlns:p14="http://schemas.microsoft.com/office/powerpoint/2010/main" val="542477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51450E4-BF66-D574-5852-BC07A4E2C150}"/>
              </a:ext>
            </a:extLst>
          </p:cNvPr>
          <p:cNvSpPr>
            <a:spLocks noGrp="1"/>
          </p:cNvSpPr>
          <p:nvPr>
            <p:ph type="title"/>
          </p:nvPr>
        </p:nvSpPr>
        <p:spPr>
          <a:xfrm>
            <a:off x="331894" y="254000"/>
            <a:ext cx="8596668" cy="1320800"/>
          </a:xfrm>
        </p:spPr>
        <p:txBody>
          <a:bodyPr/>
          <a:lstStyle/>
          <a:p>
            <a:r>
              <a:rPr lang="pl-PL" dirty="0"/>
              <a:t>PLC </a:t>
            </a:r>
          </a:p>
        </p:txBody>
      </p:sp>
      <p:pic>
        <p:nvPicPr>
          <p:cNvPr id="4" name="Obraz 4">
            <a:extLst>
              <a:ext uri="{FF2B5EF4-FFF2-40B4-BE49-F238E27FC236}">
                <a16:creationId xmlns:a16="http://schemas.microsoft.com/office/drawing/2014/main" id="{DE6E1605-33A9-8E96-FC8E-3AB732E89456}"/>
              </a:ext>
            </a:extLst>
          </p:cNvPr>
          <p:cNvPicPr>
            <a:picLocks noGrp="1" noChangeAspect="1"/>
          </p:cNvPicPr>
          <p:nvPr>
            <p:ph idx="1"/>
          </p:nvPr>
        </p:nvPicPr>
        <p:blipFill>
          <a:blip r:embed="rId2"/>
          <a:stretch>
            <a:fillRect/>
          </a:stretch>
        </p:blipFill>
        <p:spPr>
          <a:xfrm>
            <a:off x="221105" y="1273955"/>
            <a:ext cx="6318885" cy="2870200"/>
          </a:xfrm>
        </p:spPr>
      </p:pic>
      <p:pic>
        <p:nvPicPr>
          <p:cNvPr id="5" name="Obraz 5">
            <a:extLst>
              <a:ext uri="{FF2B5EF4-FFF2-40B4-BE49-F238E27FC236}">
                <a16:creationId xmlns:a16="http://schemas.microsoft.com/office/drawing/2014/main" id="{980BC033-5D1D-FB2D-2925-40C2F3D20C24}"/>
              </a:ext>
            </a:extLst>
          </p:cNvPr>
          <p:cNvPicPr>
            <a:picLocks noChangeAspect="1"/>
          </p:cNvPicPr>
          <p:nvPr/>
        </p:nvPicPr>
        <p:blipFill>
          <a:blip r:embed="rId3"/>
          <a:stretch>
            <a:fillRect/>
          </a:stretch>
        </p:blipFill>
        <p:spPr>
          <a:xfrm>
            <a:off x="5984240" y="2926930"/>
            <a:ext cx="5984240" cy="3036139"/>
          </a:xfrm>
          <a:prstGeom prst="rect">
            <a:avLst/>
          </a:prstGeom>
        </p:spPr>
      </p:pic>
      <p:sp>
        <p:nvSpPr>
          <p:cNvPr id="6" name="pole tekstowe 5">
            <a:extLst>
              <a:ext uri="{FF2B5EF4-FFF2-40B4-BE49-F238E27FC236}">
                <a16:creationId xmlns:a16="http://schemas.microsoft.com/office/drawing/2014/main" id="{40F3776D-735D-AF96-780B-D6038E23BB2D}"/>
              </a:ext>
            </a:extLst>
          </p:cNvPr>
          <p:cNvSpPr txBox="1"/>
          <p:nvPr/>
        </p:nvSpPr>
        <p:spPr>
          <a:xfrm>
            <a:off x="7863840" y="362712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9.9. Analizowany obraz</a:t>
            </a:r>
            <a:endParaRPr lang="pl-PL" dirty="0"/>
          </a:p>
        </p:txBody>
      </p:sp>
      <p:sp>
        <p:nvSpPr>
          <p:cNvPr id="8" name="pole tekstowe 7">
            <a:extLst>
              <a:ext uri="{FF2B5EF4-FFF2-40B4-BE49-F238E27FC236}">
                <a16:creationId xmlns:a16="http://schemas.microsoft.com/office/drawing/2014/main" id="{7DFDE764-34B7-8689-5778-683D7AE5E42C}"/>
              </a:ext>
            </a:extLst>
          </p:cNvPr>
          <p:cNvSpPr txBox="1"/>
          <p:nvPr/>
        </p:nvSpPr>
        <p:spPr>
          <a:xfrm>
            <a:off x="132080" y="414528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9.11. Uruchomienie pomiarów parametrów baterii</a:t>
            </a:r>
            <a:endParaRPr lang="pl-PL" dirty="0"/>
          </a:p>
        </p:txBody>
      </p:sp>
      <p:sp>
        <p:nvSpPr>
          <p:cNvPr id="10" name="pole tekstowe 9">
            <a:extLst>
              <a:ext uri="{FF2B5EF4-FFF2-40B4-BE49-F238E27FC236}">
                <a16:creationId xmlns:a16="http://schemas.microsoft.com/office/drawing/2014/main" id="{6C5572E8-2B38-A48F-736D-3F8A46142F6B}"/>
              </a:ext>
            </a:extLst>
          </p:cNvPr>
          <p:cNvSpPr txBox="1"/>
          <p:nvPr/>
        </p:nvSpPr>
        <p:spPr>
          <a:xfrm>
            <a:off x="5933440" y="600456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9.12. System wizyjny</a:t>
            </a:r>
            <a:endParaRPr lang="pl-PL" dirty="0"/>
          </a:p>
        </p:txBody>
      </p:sp>
    </p:spTree>
    <p:extLst>
      <p:ext uri="{BB962C8B-B14F-4D97-AF65-F5344CB8AC3E}">
        <p14:creationId xmlns:p14="http://schemas.microsoft.com/office/powerpoint/2010/main" val="845693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FC329F6-53D7-2E0F-2855-48313A3B9D7D}"/>
              </a:ext>
            </a:extLst>
          </p:cNvPr>
          <p:cNvSpPr>
            <a:spLocks noGrp="1"/>
          </p:cNvSpPr>
          <p:nvPr>
            <p:ph type="title"/>
          </p:nvPr>
        </p:nvSpPr>
        <p:spPr/>
        <p:txBody>
          <a:bodyPr/>
          <a:lstStyle/>
          <a:p>
            <a:endParaRPr lang="pl-PL"/>
          </a:p>
        </p:txBody>
      </p:sp>
      <p:pic>
        <p:nvPicPr>
          <p:cNvPr id="4" name="Obraz 4">
            <a:extLst>
              <a:ext uri="{FF2B5EF4-FFF2-40B4-BE49-F238E27FC236}">
                <a16:creationId xmlns:a16="http://schemas.microsoft.com/office/drawing/2014/main" id="{4FB1447F-0B53-FA48-65E7-743790A4650E}"/>
              </a:ext>
            </a:extLst>
          </p:cNvPr>
          <p:cNvPicPr>
            <a:picLocks noGrp="1" noChangeAspect="1"/>
          </p:cNvPicPr>
          <p:nvPr>
            <p:ph idx="1"/>
          </p:nvPr>
        </p:nvPicPr>
        <p:blipFill>
          <a:blip r:embed="rId2"/>
          <a:stretch>
            <a:fillRect/>
          </a:stretch>
        </p:blipFill>
        <p:spPr>
          <a:xfrm>
            <a:off x="423353" y="1422863"/>
            <a:ext cx="5772150" cy="3019425"/>
          </a:xfrm>
        </p:spPr>
      </p:pic>
      <p:pic>
        <p:nvPicPr>
          <p:cNvPr id="5" name="Obraz 5" descr="Obraz zawierający stół&#10;&#10;Opis wygenerowany automatycznie">
            <a:extLst>
              <a:ext uri="{FF2B5EF4-FFF2-40B4-BE49-F238E27FC236}">
                <a16:creationId xmlns:a16="http://schemas.microsoft.com/office/drawing/2014/main" id="{FA8576DC-F940-2363-D5A4-7F09F445D11E}"/>
              </a:ext>
            </a:extLst>
          </p:cNvPr>
          <p:cNvPicPr>
            <a:picLocks noChangeAspect="1"/>
          </p:cNvPicPr>
          <p:nvPr/>
        </p:nvPicPr>
        <p:blipFill>
          <a:blip r:embed="rId3"/>
          <a:stretch>
            <a:fillRect/>
          </a:stretch>
        </p:blipFill>
        <p:spPr>
          <a:xfrm>
            <a:off x="6918960" y="1267192"/>
            <a:ext cx="3840480" cy="4851936"/>
          </a:xfrm>
          <a:prstGeom prst="rect">
            <a:avLst/>
          </a:prstGeom>
        </p:spPr>
      </p:pic>
      <p:sp>
        <p:nvSpPr>
          <p:cNvPr id="6" name="pole tekstowe 5">
            <a:extLst>
              <a:ext uri="{FF2B5EF4-FFF2-40B4-BE49-F238E27FC236}">
                <a16:creationId xmlns:a16="http://schemas.microsoft.com/office/drawing/2014/main" id="{9FB66231-79C2-1D08-3CA7-2D960E88E7F0}"/>
              </a:ext>
            </a:extLst>
          </p:cNvPr>
          <p:cNvSpPr txBox="1"/>
          <p:nvPr/>
        </p:nvSpPr>
        <p:spPr>
          <a:xfrm>
            <a:off x="375920" y="447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9.13. Obsługa HMI</a:t>
            </a:r>
            <a:endParaRPr lang="pl-PL" dirty="0"/>
          </a:p>
        </p:txBody>
      </p:sp>
      <p:sp>
        <p:nvSpPr>
          <p:cNvPr id="8" name="pole tekstowe 7">
            <a:extLst>
              <a:ext uri="{FF2B5EF4-FFF2-40B4-BE49-F238E27FC236}">
                <a16:creationId xmlns:a16="http://schemas.microsoft.com/office/drawing/2014/main" id="{E1EE180B-01B2-575C-15C1-26ACBFEB1B8D}"/>
              </a:ext>
            </a:extLst>
          </p:cNvPr>
          <p:cNvSpPr txBox="1"/>
          <p:nvPr/>
        </p:nvSpPr>
        <p:spPr>
          <a:xfrm>
            <a:off x="6868160" y="61468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9.14. System bezpieczeństwa</a:t>
            </a:r>
            <a:endParaRPr lang="pl-PL" dirty="0"/>
          </a:p>
        </p:txBody>
      </p:sp>
    </p:spTree>
    <p:extLst>
      <p:ext uri="{BB962C8B-B14F-4D97-AF65-F5344CB8AC3E}">
        <p14:creationId xmlns:p14="http://schemas.microsoft.com/office/powerpoint/2010/main" val="482014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1EF4AD-52B2-D50B-1113-CC13353A5E9F}"/>
              </a:ext>
            </a:extLst>
          </p:cNvPr>
          <p:cNvSpPr>
            <a:spLocks noGrp="1"/>
          </p:cNvSpPr>
          <p:nvPr>
            <p:ph type="title"/>
          </p:nvPr>
        </p:nvSpPr>
        <p:spPr>
          <a:xfrm>
            <a:off x="79309" y="127322"/>
            <a:ext cx="8596668" cy="1320800"/>
          </a:xfrm>
        </p:spPr>
        <p:txBody>
          <a:bodyPr/>
          <a:lstStyle/>
          <a:p>
            <a:r>
              <a:rPr lang="pl-PL"/>
              <a:t>Zmiany na rynku robotyzacji</a:t>
            </a:r>
          </a:p>
        </p:txBody>
      </p:sp>
      <p:pic>
        <p:nvPicPr>
          <p:cNvPr id="4" name="Obraz 4" descr="Obraz zawierający wykres&#10;&#10;Opis wygenerowany automatycznie">
            <a:extLst>
              <a:ext uri="{FF2B5EF4-FFF2-40B4-BE49-F238E27FC236}">
                <a16:creationId xmlns:a16="http://schemas.microsoft.com/office/drawing/2014/main" id="{82EE4C7F-6ACE-A2CD-7817-E2339798701F}"/>
              </a:ext>
            </a:extLst>
          </p:cNvPr>
          <p:cNvPicPr>
            <a:picLocks noGrp="1" noChangeAspect="1"/>
          </p:cNvPicPr>
          <p:nvPr>
            <p:ph idx="1"/>
          </p:nvPr>
        </p:nvPicPr>
        <p:blipFill>
          <a:blip r:embed="rId2"/>
          <a:stretch>
            <a:fillRect/>
          </a:stretch>
        </p:blipFill>
        <p:spPr>
          <a:xfrm>
            <a:off x="634610" y="3566283"/>
            <a:ext cx="4247708" cy="2559332"/>
          </a:xfrm>
        </p:spPr>
      </p:pic>
      <p:sp>
        <p:nvSpPr>
          <p:cNvPr id="6" name="pole tekstowe 5">
            <a:extLst>
              <a:ext uri="{FF2B5EF4-FFF2-40B4-BE49-F238E27FC236}">
                <a16:creationId xmlns:a16="http://schemas.microsoft.com/office/drawing/2014/main" id="{F216F0DB-823C-9229-3CDA-7FC98E5C2F74}"/>
              </a:ext>
            </a:extLst>
          </p:cNvPr>
          <p:cNvSpPr txBox="1"/>
          <p:nvPr/>
        </p:nvSpPr>
        <p:spPr>
          <a:xfrm>
            <a:off x="720860" y="6127726"/>
            <a:ext cx="43115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1.5. </a:t>
            </a:r>
            <a:r>
              <a:rPr lang="pl-PL" sz="1400" i="1">
                <a:ea typeface="+mn-lt"/>
                <a:cs typeface="+mn-lt"/>
              </a:rPr>
              <a:t>Globalna, historyczna sprzedaż robotów przemysłowych i prognoza do 2024 roku </a:t>
            </a:r>
            <a:r>
              <a:rPr lang="pl-PL" sz="1400" i="1"/>
              <a:t>[3] </a:t>
            </a:r>
          </a:p>
        </p:txBody>
      </p:sp>
      <p:sp>
        <p:nvSpPr>
          <p:cNvPr id="9" name="pole tekstowe 1">
            <a:extLst>
              <a:ext uri="{FF2B5EF4-FFF2-40B4-BE49-F238E27FC236}">
                <a16:creationId xmlns:a16="http://schemas.microsoft.com/office/drawing/2014/main" id="{DDDFDC2D-4F9B-8B52-71A4-073806A5D03F}"/>
              </a:ext>
            </a:extLst>
          </p:cNvPr>
          <p:cNvSpPr txBox="1"/>
          <p:nvPr/>
        </p:nvSpPr>
        <p:spPr>
          <a:xfrm>
            <a:off x="7138882" y="6131791"/>
            <a:ext cx="4467526"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sz="1400" i="1"/>
              <a:t>Rys. 1.6. </a:t>
            </a:r>
            <a:r>
              <a:rPr lang="pl-PL" sz="1400" i="1">
                <a:ea typeface="+mn-lt"/>
                <a:cs typeface="+mn-lt"/>
              </a:rPr>
              <a:t>Globalna, historyczna sprzedaż robotów przemysłowych i prognoza do 2024 roku </a:t>
            </a:r>
            <a:r>
              <a:rPr lang="pl-PL" sz="1400" i="1"/>
              <a:t>[3] </a:t>
            </a:r>
          </a:p>
        </p:txBody>
      </p:sp>
      <p:pic>
        <p:nvPicPr>
          <p:cNvPr id="10" name="Obraz 10" descr="Obraz zawierający wykres&#10;&#10;Opis wygenerowany automatycznie">
            <a:extLst>
              <a:ext uri="{FF2B5EF4-FFF2-40B4-BE49-F238E27FC236}">
                <a16:creationId xmlns:a16="http://schemas.microsoft.com/office/drawing/2014/main" id="{645A3FCE-4E57-ED9B-3C09-E9F2BBCDDB15}"/>
              </a:ext>
            </a:extLst>
          </p:cNvPr>
          <p:cNvPicPr>
            <a:picLocks noChangeAspect="1"/>
          </p:cNvPicPr>
          <p:nvPr/>
        </p:nvPicPr>
        <p:blipFill>
          <a:blip r:embed="rId3"/>
          <a:stretch>
            <a:fillRect/>
          </a:stretch>
        </p:blipFill>
        <p:spPr>
          <a:xfrm>
            <a:off x="6817488" y="3563373"/>
            <a:ext cx="4874870" cy="2547761"/>
          </a:xfrm>
          <a:prstGeom prst="rect">
            <a:avLst/>
          </a:prstGeom>
        </p:spPr>
      </p:pic>
      <p:sp>
        <p:nvSpPr>
          <p:cNvPr id="11" name="pole tekstowe 10">
            <a:extLst>
              <a:ext uri="{FF2B5EF4-FFF2-40B4-BE49-F238E27FC236}">
                <a16:creationId xmlns:a16="http://schemas.microsoft.com/office/drawing/2014/main" id="{EE5FB502-0721-69AC-EF8E-4AA15E2D63A7}"/>
              </a:ext>
            </a:extLst>
          </p:cNvPr>
          <p:cNvSpPr txBox="1"/>
          <p:nvPr/>
        </p:nvSpPr>
        <p:spPr>
          <a:xfrm>
            <a:off x="4066" y="661942"/>
            <a:ext cx="1222688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a:ea typeface="+mn-lt"/>
                <a:cs typeface="+mn-lt"/>
              </a:rPr>
              <a:t>W 2020 liczba robotów działających na całym świecie wzrosła o 10%, prognozy na dalsze lata wyglądają obiecująco przewidując stały wzrosty ryku robotów przemysłowcach </a:t>
            </a:r>
            <a:r>
              <a:rPr lang="pl-PL" i="1">
                <a:ea typeface="+mn-lt"/>
                <a:cs typeface="+mn-lt"/>
              </a:rPr>
              <a:t>rys.1.6</a:t>
            </a:r>
            <a:r>
              <a:rPr lang="pl-PL">
                <a:ea typeface="+mn-lt"/>
                <a:cs typeface="+mn-lt"/>
              </a:rPr>
              <a:t>. Wraz z pandemią zmieniła się też struktura rynku. Innymi słowy, odwieczny lider - jeżeli chodzi o robotykę przemysłową - został zdetronizowany.</a:t>
            </a:r>
            <a:endParaRPr lang="pl-PL"/>
          </a:p>
          <a:p>
            <a:pPr algn="just"/>
            <a:endParaRPr lang="pl-PL">
              <a:ea typeface="+mn-lt"/>
              <a:cs typeface="+mn-lt"/>
            </a:endParaRPr>
          </a:p>
          <a:p>
            <a:pPr algn="just"/>
            <a:r>
              <a:rPr lang="pl-PL">
                <a:ea typeface="+mn-lt"/>
                <a:cs typeface="+mn-lt"/>
              </a:rPr>
              <a:t>Możemy zauważyć w raporcie IFR wzrost liczby robotów przemysłowych sprzedanych do sektorów produkcji elektrycznej i elektronicznej (109 tys.) była większa niż dostarczonych do motoryzacji (80 tys.). borykała się z olbrzymimi problemami z dostawami części, dane te przedstawiono na </a:t>
            </a:r>
            <a:r>
              <a:rPr lang="pl-PL" i="1">
                <a:ea typeface="+mn-lt"/>
                <a:cs typeface="+mn-lt"/>
              </a:rPr>
              <a:t>rys,1.5 </a:t>
            </a:r>
            <a:r>
              <a:rPr lang="pl-PL">
                <a:ea typeface="+mn-lt"/>
                <a:cs typeface="+mn-lt"/>
              </a:rPr>
              <a:t>. </a:t>
            </a:r>
          </a:p>
          <a:p>
            <a:pPr algn="just"/>
            <a:endParaRPr lang="pl-PL">
              <a:ea typeface="+mn-lt"/>
              <a:cs typeface="+mn-lt"/>
            </a:endParaRPr>
          </a:p>
          <a:p>
            <a:pPr algn="just"/>
            <a:r>
              <a:rPr lang="pl-PL">
                <a:ea typeface="+mn-lt"/>
                <a:cs typeface="+mn-lt"/>
              </a:rPr>
              <a:t>W Europie popyt ze strony sektora motoryzacyjnego spadł o 20%, na co złożyły się redukcje m.in. w Niemczech, Włoszech i Francji.</a:t>
            </a:r>
          </a:p>
          <a:p>
            <a:endParaRPr lang="pl-PL"/>
          </a:p>
        </p:txBody>
      </p:sp>
    </p:spTree>
    <p:extLst>
      <p:ext uri="{BB962C8B-B14F-4D97-AF65-F5344CB8AC3E}">
        <p14:creationId xmlns:p14="http://schemas.microsoft.com/office/powerpoint/2010/main" val="25969860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ABFFD9-A9BC-EB61-3C4B-07745DDE9EF1}"/>
              </a:ext>
            </a:extLst>
          </p:cNvPr>
          <p:cNvSpPr>
            <a:spLocks noGrp="1"/>
          </p:cNvSpPr>
          <p:nvPr>
            <p:ph type="title"/>
          </p:nvPr>
        </p:nvSpPr>
        <p:spPr/>
        <p:txBody>
          <a:bodyPr/>
          <a:lstStyle/>
          <a:p>
            <a:r>
              <a:rPr lang="pl-PL" dirty="0"/>
              <a:t>Testowanie baterii </a:t>
            </a:r>
          </a:p>
        </p:txBody>
      </p:sp>
      <p:pic>
        <p:nvPicPr>
          <p:cNvPr id="4" name="Obraz 4" descr="Obraz zawierający diagram&#10;&#10;Opis wygenerowany automatycznie">
            <a:extLst>
              <a:ext uri="{FF2B5EF4-FFF2-40B4-BE49-F238E27FC236}">
                <a16:creationId xmlns:a16="http://schemas.microsoft.com/office/drawing/2014/main" id="{C8BD6E1A-A85B-AB3A-6AD9-2F735405AFF8}"/>
              </a:ext>
            </a:extLst>
          </p:cNvPr>
          <p:cNvPicPr>
            <a:picLocks noGrp="1" noChangeAspect="1"/>
          </p:cNvPicPr>
          <p:nvPr>
            <p:ph idx="1"/>
          </p:nvPr>
        </p:nvPicPr>
        <p:blipFill>
          <a:blip r:embed="rId2"/>
          <a:stretch>
            <a:fillRect/>
          </a:stretch>
        </p:blipFill>
        <p:spPr>
          <a:xfrm>
            <a:off x="5026882" y="494349"/>
            <a:ext cx="6389811" cy="5516533"/>
          </a:xfrm>
        </p:spPr>
      </p:pic>
      <p:sp>
        <p:nvSpPr>
          <p:cNvPr id="5" name="pole tekstowe 4">
            <a:extLst>
              <a:ext uri="{FF2B5EF4-FFF2-40B4-BE49-F238E27FC236}">
                <a16:creationId xmlns:a16="http://schemas.microsoft.com/office/drawing/2014/main" id="{254DAB55-E27C-099B-4240-8A06CAD9B9D4}"/>
              </a:ext>
            </a:extLst>
          </p:cNvPr>
          <p:cNvSpPr txBox="1"/>
          <p:nvPr/>
        </p:nvSpPr>
        <p:spPr>
          <a:xfrm>
            <a:off x="5029200" y="6075680"/>
            <a:ext cx="48564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9.15. Maszyna stanu do analitycznego testu baterii</a:t>
            </a:r>
            <a:endParaRPr lang="pl-PL" dirty="0"/>
          </a:p>
        </p:txBody>
      </p:sp>
    </p:spTree>
    <p:extLst>
      <p:ext uri="{BB962C8B-B14F-4D97-AF65-F5344CB8AC3E}">
        <p14:creationId xmlns:p14="http://schemas.microsoft.com/office/powerpoint/2010/main" val="26989807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FEA5D04-8D75-DD52-4FFA-1E91DD10A49B}"/>
              </a:ext>
            </a:extLst>
          </p:cNvPr>
          <p:cNvSpPr>
            <a:spLocks noGrp="1"/>
          </p:cNvSpPr>
          <p:nvPr>
            <p:ph type="title"/>
          </p:nvPr>
        </p:nvSpPr>
        <p:spPr/>
        <p:txBody>
          <a:bodyPr/>
          <a:lstStyle/>
          <a:p>
            <a:endParaRPr lang="pl-PL"/>
          </a:p>
        </p:txBody>
      </p:sp>
      <p:pic>
        <p:nvPicPr>
          <p:cNvPr id="4" name="Obraz 4" descr="Obraz zawierający diagram, wykres&#10;&#10;Opis wygenerowany automatycznie">
            <a:extLst>
              <a:ext uri="{FF2B5EF4-FFF2-40B4-BE49-F238E27FC236}">
                <a16:creationId xmlns:a16="http://schemas.microsoft.com/office/drawing/2014/main" id="{EA4C9AF2-AD5E-0263-46EA-91CFED4F139E}"/>
              </a:ext>
            </a:extLst>
          </p:cNvPr>
          <p:cNvPicPr>
            <a:picLocks noGrp="1" noChangeAspect="1"/>
          </p:cNvPicPr>
          <p:nvPr>
            <p:ph idx="1"/>
          </p:nvPr>
        </p:nvPicPr>
        <p:blipFill>
          <a:blip r:embed="rId2"/>
          <a:stretch>
            <a:fillRect/>
          </a:stretch>
        </p:blipFill>
        <p:spPr>
          <a:xfrm>
            <a:off x="2337094" y="148909"/>
            <a:ext cx="7227867" cy="6197253"/>
          </a:xfrm>
        </p:spPr>
      </p:pic>
      <p:sp>
        <p:nvSpPr>
          <p:cNvPr id="5" name="pole tekstowe 4">
            <a:extLst>
              <a:ext uri="{FF2B5EF4-FFF2-40B4-BE49-F238E27FC236}">
                <a16:creationId xmlns:a16="http://schemas.microsoft.com/office/drawing/2014/main" id="{1A80DFDC-5621-020F-644A-1997D83B8108}"/>
              </a:ext>
            </a:extLst>
          </p:cNvPr>
          <p:cNvSpPr txBox="1"/>
          <p:nvPr/>
        </p:nvSpPr>
        <p:spPr>
          <a:xfrm>
            <a:off x="2235200" y="6309360"/>
            <a:ext cx="50190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9.16. Pomiar rezystancji wewnętrznej, przy f=1khz</a:t>
            </a:r>
            <a:endParaRPr lang="pl-PL" dirty="0"/>
          </a:p>
        </p:txBody>
      </p:sp>
    </p:spTree>
    <p:extLst>
      <p:ext uri="{BB962C8B-B14F-4D97-AF65-F5344CB8AC3E}">
        <p14:creationId xmlns:p14="http://schemas.microsoft.com/office/powerpoint/2010/main" val="1744761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82C8D1-4AAD-AD72-B09A-817F7DBEF0DC}"/>
              </a:ext>
            </a:extLst>
          </p:cNvPr>
          <p:cNvSpPr>
            <a:spLocks noGrp="1"/>
          </p:cNvSpPr>
          <p:nvPr>
            <p:ph type="title"/>
          </p:nvPr>
        </p:nvSpPr>
        <p:spPr/>
        <p:txBody>
          <a:bodyPr/>
          <a:lstStyle/>
          <a:p>
            <a:endParaRPr lang="pl-PL"/>
          </a:p>
        </p:txBody>
      </p:sp>
      <p:pic>
        <p:nvPicPr>
          <p:cNvPr id="4" name="Obraz 4">
            <a:extLst>
              <a:ext uri="{FF2B5EF4-FFF2-40B4-BE49-F238E27FC236}">
                <a16:creationId xmlns:a16="http://schemas.microsoft.com/office/drawing/2014/main" id="{9B248840-63EE-7D5F-B981-E4E7E348A8FC}"/>
              </a:ext>
            </a:extLst>
          </p:cNvPr>
          <p:cNvPicPr>
            <a:picLocks noGrp="1" noChangeAspect="1"/>
          </p:cNvPicPr>
          <p:nvPr>
            <p:ph idx="1"/>
          </p:nvPr>
        </p:nvPicPr>
        <p:blipFill>
          <a:blip r:embed="rId2"/>
          <a:stretch>
            <a:fillRect/>
          </a:stretch>
        </p:blipFill>
        <p:spPr>
          <a:xfrm>
            <a:off x="1801679" y="189549"/>
            <a:ext cx="7526537" cy="6055013"/>
          </a:xfrm>
        </p:spPr>
      </p:pic>
      <p:sp>
        <p:nvSpPr>
          <p:cNvPr id="5" name="pole tekstowe 4">
            <a:extLst>
              <a:ext uri="{FF2B5EF4-FFF2-40B4-BE49-F238E27FC236}">
                <a16:creationId xmlns:a16="http://schemas.microsoft.com/office/drawing/2014/main" id="{9F21D777-B8F0-A6AE-0DEA-C09701435D0F}"/>
              </a:ext>
            </a:extLst>
          </p:cNvPr>
          <p:cNvSpPr txBox="1"/>
          <p:nvPr/>
        </p:nvSpPr>
        <p:spPr>
          <a:xfrm>
            <a:off x="1706880" y="6289040"/>
            <a:ext cx="3860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9.17. Obliczenie rezystancji </a:t>
            </a:r>
          </a:p>
        </p:txBody>
      </p:sp>
    </p:spTree>
    <p:extLst>
      <p:ext uri="{BB962C8B-B14F-4D97-AF65-F5344CB8AC3E}">
        <p14:creationId xmlns:p14="http://schemas.microsoft.com/office/powerpoint/2010/main" val="3942821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E90A2E7-C1AA-6243-B40A-B27BF3E5BE0F}"/>
              </a:ext>
            </a:extLst>
          </p:cNvPr>
          <p:cNvSpPr>
            <a:spLocks noGrp="1"/>
          </p:cNvSpPr>
          <p:nvPr>
            <p:ph type="title"/>
          </p:nvPr>
        </p:nvSpPr>
        <p:spPr/>
        <p:txBody>
          <a:bodyPr/>
          <a:lstStyle/>
          <a:p>
            <a:endParaRPr lang="pl-PL"/>
          </a:p>
        </p:txBody>
      </p:sp>
      <p:pic>
        <p:nvPicPr>
          <p:cNvPr id="4" name="Obraz 4" descr="Obraz zawierający diagram&#10;&#10;Opis wygenerowany automatycznie">
            <a:extLst>
              <a:ext uri="{FF2B5EF4-FFF2-40B4-BE49-F238E27FC236}">
                <a16:creationId xmlns:a16="http://schemas.microsoft.com/office/drawing/2014/main" id="{3D6BB866-9B0C-E8C9-9DEF-0703AF943EFF}"/>
              </a:ext>
            </a:extLst>
          </p:cNvPr>
          <p:cNvPicPr>
            <a:picLocks noGrp="1" noChangeAspect="1"/>
          </p:cNvPicPr>
          <p:nvPr>
            <p:ph idx="1"/>
          </p:nvPr>
        </p:nvPicPr>
        <p:blipFill>
          <a:blip r:embed="rId2"/>
          <a:stretch>
            <a:fillRect/>
          </a:stretch>
        </p:blipFill>
        <p:spPr>
          <a:xfrm>
            <a:off x="1297113" y="1176483"/>
            <a:ext cx="9907270" cy="3735705"/>
          </a:xfrm>
        </p:spPr>
      </p:pic>
      <p:sp>
        <p:nvSpPr>
          <p:cNvPr id="5" name="pole tekstowe 4">
            <a:extLst>
              <a:ext uri="{FF2B5EF4-FFF2-40B4-BE49-F238E27FC236}">
                <a16:creationId xmlns:a16="http://schemas.microsoft.com/office/drawing/2014/main" id="{F411E256-2BEB-D2A0-7ED9-802D8EACBE8C}"/>
              </a:ext>
            </a:extLst>
          </p:cNvPr>
          <p:cNvSpPr txBox="1"/>
          <p:nvPr/>
        </p:nvSpPr>
        <p:spPr>
          <a:xfrm>
            <a:off x="1270000" y="4937760"/>
            <a:ext cx="69697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9.18. Analiza rezystancji i oczekiwanie na opuszczenie stanowiska</a:t>
            </a:r>
            <a:endParaRPr lang="pl-PL" dirty="0"/>
          </a:p>
        </p:txBody>
      </p:sp>
    </p:spTree>
    <p:extLst>
      <p:ext uri="{BB962C8B-B14F-4D97-AF65-F5344CB8AC3E}">
        <p14:creationId xmlns:p14="http://schemas.microsoft.com/office/powerpoint/2010/main" val="325156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3103D43-0070-18CC-68C7-64D5CB86C368}"/>
              </a:ext>
            </a:extLst>
          </p:cNvPr>
          <p:cNvSpPr>
            <a:spLocks noGrp="1"/>
          </p:cNvSpPr>
          <p:nvPr>
            <p:ph type="title"/>
          </p:nvPr>
        </p:nvSpPr>
        <p:spPr/>
        <p:txBody>
          <a:bodyPr/>
          <a:lstStyle/>
          <a:p>
            <a:r>
              <a:rPr lang="pl-PL" dirty="0"/>
              <a:t>System wizyjny </a:t>
            </a:r>
            <a:br>
              <a:rPr lang="pl-PL" dirty="0"/>
            </a:br>
            <a:endParaRPr lang="pl-PL" dirty="0"/>
          </a:p>
        </p:txBody>
      </p:sp>
      <p:pic>
        <p:nvPicPr>
          <p:cNvPr id="4" name="Obraz 4">
            <a:extLst>
              <a:ext uri="{FF2B5EF4-FFF2-40B4-BE49-F238E27FC236}">
                <a16:creationId xmlns:a16="http://schemas.microsoft.com/office/drawing/2014/main" id="{9FF88D57-AF12-012C-06A3-B5902F2E3753}"/>
              </a:ext>
            </a:extLst>
          </p:cNvPr>
          <p:cNvPicPr>
            <a:picLocks noGrp="1" noChangeAspect="1"/>
          </p:cNvPicPr>
          <p:nvPr>
            <p:ph idx="1"/>
          </p:nvPr>
        </p:nvPicPr>
        <p:blipFill>
          <a:blip r:embed="rId2"/>
          <a:stretch>
            <a:fillRect/>
          </a:stretch>
        </p:blipFill>
        <p:spPr>
          <a:xfrm>
            <a:off x="375873" y="2191069"/>
            <a:ext cx="5013669" cy="3880773"/>
          </a:xfrm>
        </p:spPr>
      </p:pic>
      <p:pic>
        <p:nvPicPr>
          <p:cNvPr id="5" name="Obraz 5" descr="Obraz zawierający tekst&#10;&#10;Opis wygenerowany automatycznie">
            <a:extLst>
              <a:ext uri="{FF2B5EF4-FFF2-40B4-BE49-F238E27FC236}">
                <a16:creationId xmlns:a16="http://schemas.microsoft.com/office/drawing/2014/main" id="{B37FC07F-A9FB-1B7D-06AF-568B6484C0C6}"/>
              </a:ext>
            </a:extLst>
          </p:cNvPr>
          <p:cNvPicPr>
            <a:picLocks noChangeAspect="1"/>
          </p:cNvPicPr>
          <p:nvPr/>
        </p:nvPicPr>
        <p:blipFill>
          <a:blip r:embed="rId3"/>
          <a:stretch>
            <a:fillRect/>
          </a:stretch>
        </p:blipFill>
        <p:spPr>
          <a:xfrm>
            <a:off x="5516880" y="222195"/>
            <a:ext cx="5750560" cy="6068170"/>
          </a:xfrm>
          <a:prstGeom prst="rect">
            <a:avLst/>
          </a:prstGeom>
        </p:spPr>
      </p:pic>
      <p:sp>
        <p:nvSpPr>
          <p:cNvPr id="6" name="pole tekstowe 5">
            <a:extLst>
              <a:ext uri="{FF2B5EF4-FFF2-40B4-BE49-F238E27FC236}">
                <a16:creationId xmlns:a16="http://schemas.microsoft.com/office/drawing/2014/main" id="{E4F5DFA2-C949-B5CA-D036-25D42BC37861}"/>
              </a:ext>
            </a:extLst>
          </p:cNvPr>
          <p:cNvSpPr txBox="1"/>
          <p:nvPr/>
        </p:nvSpPr>
        <p:spPr>
          <a:xfrm>
            <a:off x="274320" y="613664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9.19. Serwer TCP</a:t>
            </a:r>
            <a:endParaRPr lang="pl-PL" dirty="0"/>
          </a:p>
        </p:txBody>
      </p:sp>
      <p:sp>
        <p:nvSpPr>
          <p:cNvPr id="8" name="pole tekstowe 7">
            <a:extLst>
              <a:ext uri="{FF2B5EF4-FFF2-40B4-BE49-F238E27FC236}">
                <a16:creationId xmlns:a16="http://schemas.microsoft.com/office/drawing/2014/main" id="{0215D482-A5D6-7C47-23AA-2BB57E594F00}"/>
              </a:ext>
            </a:extLst>
          </p:cNvPr>
          <p:cNvSpPr txBox="1"/>
          <p:nvPr/>
        </p:nvSpPr>
        <p:spPr>
          <a:xfrm>
            <a:off x="5486400" y="6339840"/>
            <a:ext cx="37896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9.20. Maszyna stanu – system wizyjny</a:t>
            </a:r>
            <a:endParaRPr lang="pl-PL" dirty="0"/>
          </a:p>
        </p:txBody>
      </p:sp>
    </p:spTree>
    <p:extLst>
      <p:ext uri="{BB962C8B-B14F-4D97-AF65-F5344CB8AC3E}">
        <p14:creationId xmlns:p14="http://schemas.microsoft.com/office/powerpoint/2010/main" val="1708828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27CB8D9-6F60-6E02-3398-D306662F2219}"/>
              </a:ext>
            </a:extLst>
          </p:cNvPr>
          <p:cNvSpPr>
            <a:spLocks noGrp="1"/>
          </p:cNvSpPr>
          <p:nvPr>
            <p:ph type="title"/>
          </p:nvPr>
        </p:nvSpPr>
        <p:spPr/>
        <p:txBody>
          <a:bodyPr/>
          <a:lstStyle/>
          <a:p>
            <a:r>
              <a:rPr lang="pl-PL" dirty="0"/>
              <a:t>PLC – obsługa HMI</a:t>
            </a:r>
          </a:p>
        </p:txBody>
      </p:sp>
      <p:pic>
        <p:nvPicPr>
          <p:cNvPr id="4" name="Obraz 4">
            <a:extLst>
              <a:ext uri="{FF2B5EF4-FFF2-40B4-BE49-F238E27FC236}">
                <a16:creationId xmlns:a16="http://schemas.microsoft.com/office/drawing/2014/main" id="{2CA32883-30BF-5B5A-29A3-D5446D0437F7}"/>
              </a:ext>
            </a:extLst>
          </p:cNvPr>
          <p:cNvPicPr>
            <a:picLocks noGrp="1" noChangeAspect="1"/>
          </p:cNvPicPr>
          <p:nvPr>
            <p:ph idx="1"/>
          </p:nvPr>
        </p:nvPicPr>
        <p:blipFill>
          <a:blip r:embed="rId2"/>
          <a:stretch>
            <a:fillRect/>
          </a:stretch>
        </p:blipFill>
        <p:spPr>
          <a:xfrm>
            <a:off x="485434" y="2119949"/>
            <a:ext cx="6420148" cy="3880773"/>
          </a:xfrm>
        </p:spPr>
      </p:pic>
      <p:pic>
        <p:nvPicPr>
          <p:cNvPr id="5" name="Obraz 5" descr="Obraz zawierający diagram&#10;&#10;Opis wygenerowany automatycznie">
            <a:extLst>
              <a:ext uri="{FF2B5EF4-FFF2-40B4-BE49-F238E27FC236}">
                <a16:creationId xmlns:a16="http://schemas.microsoft.com/office/drawing/2014/main" id="{D05A7674-4198-138B-D110-2206BB7CCD82}"/>
              </a:ext>
            </a:extLst>
          </p:cNvPr>
          <p:cNvPicPr>
            <a:picLocks noChangeAspect="1"/>
          </p:cNvPicPr>
          <p:nvPr/>
        </p:nvPicPr>
        <p:blipFill>
          <a:blip r:embed="rId3"/>
          <a:stretch>
            <a:fillRect/>
          </a:stretch>
        </p:blipFill>
        <p:spPr>
          <a:xfrm>
            <a:off x="6482080" y="770831"/>
            <a:ext cx="5709920" cy="4757538"/>
          </a:xfrm>
          <a:prstGeom prst="rect">
            <a:avLst/>
          </a:prstGeom>
        </p:spPr>
      </p:pic>
      <p:sp>
        <p:nvSpPr>
          <p:cNvPr id="6" name="pole tekstowe 5">
            <a:extLst>
              <a:ext uri="{FF2B5EF4-FFF2-40B4-BE49-F238E27FC236}">
                <a16:creationId xmlns:a16="http://schemas.microsoft.com/office/drawing/2014/main" id="{20BE8579-50D6-443F-A319-694123FF6A01}"/>
              </a:ext>
            </a:extLst>
          </p:cNvPr>
          <p:cNvSpPr txBox="1"/>
          <p:nvPr/>
        </p:nvSpPr>
        <p:spPr>
          <a:xfrm>
            <a:off x="447040" y="608584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9.21. Zliczanie pakietów </a:t>
            </a:r>
            <a:endParaRPr lang="pl-PL" dirty="0"/>
          </a:p>
        </p:txBody>
      </p:sp>
      <p:sp>
        <p:nvSpPr>
          <p:cNvPr id="7" name="pole tekstowe 6">
            <a:extLst>
              <a:ext uri="{FF2B5EF4-FFF2-40B4-BE49-F238E27FC236}">
                <a16:creationId xmlns:a16="http://schemas.microsoft.com/office/drawing/2014/main" id="{B2D8F973-3EF8-8487-B6DC-8E30684798D9}"/>
              </a:ext>
            </a:extLst>
          </p:cNvPr>
          <p:cNvSpPr txBox="1"/>
          <p:nvPr/>
        </p:nvSpPr>
        <p:spPr>
          <a:xfrm>
            <a:off x="7355840" y="564895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9.22. Obsługa stanów awaryjnych</a:t>
            </a:r>
            <a:endParaRPr lang="pl-PL" dirty="0"/>
          </a:p>
        </p:txBody>
      </p:sp>
    </p:spTree>
    <p:extLst>
      <p:ext uri="{BB962C8B-B14F-4D97-AF65-F5344CB8AC3E}">
        <p14:creationId xmlns:p14="http://schemas.microsoft.com/office/powerpoint/2010/main" val="3778333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ABE838-7DCE-BEAB-4BCD-6C18B211FF97}"/>
              </a:ext>
            </a:extLst>
          </p:cNvPr>
          <p:cNvSpPr>
            <a:spLocks noGrp="1"/>
          </p:cNvSpPr>
          <p:nvPr>
            <p:ph type="title"/>
          </p:nvPr>
        </p:nvSpPr>
        <p:spPr/>
        <p:txBody>
          <a:bodyPr/>
          <a:lstStyle/>
          <a:p>
            <a:r>
              <a:rPr lang="pl-PL" dirty="0"/>
              <a:t>HMI</a:t>
            </a:r>
          </a:p>
        </p:txBody>
      </p:sp>
      <p:pic>
        <p:nvPicPr>
          <p:cNvPr id="4" name="Obraz 4">
            <a:extLst>
              <a:ext uri="{FF2B5EF4-FFF2-40B4-BE49-F238E27FC236}">
                <a16:creationId xmlns:a16="http://schemas.microsoft.com/office/drawing/2014/main" id="{122B01DF-48CB-959B-C02D-4B2F48BF4741}"/>
              </a:ext>
            </a:extLst>
          </p:cNvPr>
          <p:cNvPicPr>
            <a:picLocks noGrp="1" noChangeAspect="1"/>
          </p:cNvPicPr>
          <p:nvPr>
            <p:ph idx="1"/>
          </p:nvPr>
        </p:nvPicPr>
        <p:blipFill>
          <a:blip r:embed="rId2"/>
          <a:stretch>
            <a:fillRect/>
          </a:stretch>
        </p:blipFill>
        <p:spPr>
          <a:xfrm>
            <a:off x="2292378" y="839789"/>
            <a:ext cx="7977700" cy="4835813"/>
          </a:xfrm>
        </p:spPr>
      </p:pic>
      <p:sp>
        <p:nvSpPr>
          <p:cNvPr id="5" name="pole tekstowe 4">
            <a:extLst>
              <a:ext uri="{FF2B5EF4-FFF2-40B4-BE49-F238E27FC236}">
                <a16:creationId xmlns:a16="http://schemas.microsoft.com/office/drawing/2014/main" id="{CFBD36F8-3663-40CE-EC2F-796E46688ACA}"/>
              </a:ext>
            </a:extLst>
          </p:cNvPr>
          <p:cNvSpPr txBox="1"/>
          <p:nvPr/>
        </p:nvSpPr>
        <p:spPr>
          <a:xfrm>
            <a:off x="2133600" y="57912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9.23. Ekran główny </a:t>
            </a:r>
            <a:r>
              <a:rPr lang="pl-PL" sz="1400" i="1" dirty="0" err="1"/>
              <a:t>hmi</a:t>
            </a:r>
            <a:endParaRPr lang="pl-PL" dirty="0" err="1"/>
          </a:p>
        </p:txBody>
      </p:sp>
    </p:spTree>
    <p:extLst>
      <p:ext uri="{BB962C8B-B14F-4D97-AF65-F5344CB8AC3E}">
        <p14:creationId xmlns:p14="http://schemas.microsoft.com/office/powerpoint/2010/main" val="1708909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F79234-F5F8-D8A8-EB57-3470FBA0871B}"/>
              </a:ext>
            </a:extLst>
          </p:cNvPr>
          <p:cNvSpPr>
            <a:spLocks noGrp="1"/>
          </p:cNvSpPr>
          <p:nvPr>
            <p:ph type="title"/>
          </p:nvPr>
        </p:nvSpPr>
        <p:spPr/>
        <p:txBody>
          <a:bodyPr/>
          <a:lstStyle/>
          <a:p>
            <a:endParaRPr lang="pl-PL"/>
          </a:p>
        </p:txBody>
      </p:sp>
      <p:pic>
        <p:nvPicPr>
          <p:cNvPr id="4" name="Obraz 4" descr="Obraz zawierający tekst&#10;&#10;Opis wygenerowany automatycznie">
            <a:extLst>
              <a:ext uri="{FF2B5EF4-FFF2-40B4-BE49-F238E27FC236}">
                <a16:creationId xmlns:a16="http://schemas.microsoft.com/office/drawing/2014/main" id="{5DD756F7-D698-F02A-6152-8B23CC2E7785}"/>
              </a:ext>
            </a:extLst>
          </p:cNvPr>
          <p:cNvPicPr>
            <a:picLocks noGrp="1" noChangeAspect="1"/>
          </p:cNvPicPr>
          <p:nvPr>
            <p:ph idx="1"/>
          </p:nvPr>
        </p:nvPicPr>
        <p:blipFill>
          <a:blip r:embed="rId2"/>
          <a:stretch>
            <a:fillRect/>
          </a:stretch>
        </p:blipFill>
        <p:spPr>
          <a:xfrm>
            <a:off x="2146498" y="382589"/>
            <a:ext cx="8035779" cy="5181253"/>
          </a:xfrm>
        </p:spPr>
      </p:pic>
      <p:sp>
        <p:nvSpPr>
          <p:cNvPr id="5" name="pole tekstowe 4">
            <a:extLst>
              <a:ext uri="{FF2B5EF4-FFF2-40B4-BE49-F238E27FC236}">
                <a16:creationId xmlns:a16="http://schemas.microsoft.com/office/drawing/2014/main" id="{FF18888C-7149-3FB3-A9C3-74A15E636D3C}"/>
              </a:ext>
            </a:extLst>
          </p:cNvPr>
          <p:cNvSpPr txBox="1"/>
          <p:nvPr/>
        </p:nvSpPr>
        <p:spPr>
          <a:xfrm>
            <a:off x="2062480" y="564896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9.23. Ustawienia procesu </a:t>
            </a:r>
            <a:endParaRPr lang="pl-PL" dirty="0"/>
          </a:p>
        </p:txBody>
      </p:sp>
    </p:spTree>
    <p:extLst>
      <p:ext uri="{BB962C8B-B14F-4D97-AF65-F5344CB8AC3E}">
        <p14:creationId xmlns:p14="http://schemas.microsoft.com/office/powerpoint/2010/main" val="1313889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BD1426E-F0E0-FCBA-F743-1339D6D52C25}"/>
              </a:ext>
            </a:extLst>
          </p:cNvPr>
          <p:cNvSpPr>
            <a:spLocks noGrp="1"/>
          </p:cNvSpPr>
          <p:nvPr>
            <p:ph type="title"/>
          </p:nvPr>
        </p:nvSpPr>
        <p:spPr/>
        <p:txBody>
          <a:bodyPr/>
          <a:lstStyle/>
          <a:p>
            <a:endParaRPr lang="pl-PL"/>
          </a:p>
        </p:txBody>
      </p:sp>
      <p:pic>
        <p:nvPicPr>
          <p:cNvPr id="4" name="Obraz 4">
            <a:extLst>
              <a:ext uri="{FF2B5EF4-FFF2-40B4-BE49-F238E27FC236}">
                <a16:creationId xmlns:a16="http://schemas.microsoft.com/office/drawing/2014/main" id="{6416BA8B-9023-3AF9-42DB-FA770758E055}"/>
              </a:ext>
            </a:extLst>
          </p:cNvPr>
          <p:cNvPicPr>
            <a:picLocks noGrp="1" noChangeAspect="1"/>
          </p:cNvPicPr>
          <p:nvPr>
            <p:ph idx="1"/>
          </p:nvPr>
        </p:nvPicPr>
        <p:blipFill>
          <a:blip r:embed="rId2"/>
          <a:stretch>
            <a:fillRect/>
          </a:stretch>
        </p:blipFill>
        <p:spPr>
          <a:xfrm>
            <a:off x="1099383" y="606109"/>
            <a:ext cx="8666969" cy="5353973"/>
          </a:xfrm>
        </p:spPr>
      </p:pic>
      <p:sp>
        <p:nvSpPr>
          <p:cNvPr id="6" name="pole tekstowe 5">
            <a:extLst>
              <a:ext uri="{FF2B5EF4-FFF2-40B4-BE49-F238E27FC236}">
                <a16:creationId xmlns:a16="http://schemas.microsoft.com/office/drawing/2014/main" id="{CAD32E3E-64C4-70D8-7EE5-BE7D9BD13FEA}"/>
              </a:ext>
            </a:extLst>
          </p:cNvPr>
          <p:cNvSpPr txBox="1"/>
          <p:nvPr/>
        </p:nvSpPr>
        <p:spPr>
          <a:xfrm>
            <a:off x="1046480" y="603504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dirty="0"/>
              <a:t>9.25. Statystyki produkcji</a:t>
            </a:r>
            <a:endParaRPr lang="pl-PL" dirty="0"/>
          </a:p>
        </p:txBody>
      </p:sp>
    </p:spTree>
    <p:extLst>
      <p:ext uri="{BB962C8B-B14F-4D97-AF65-F5344CB8AC3E}">
        <p14:creationId xmlns:p14="http://schemas.microsoft.com/office/powerpoint/2010/main" val="3676766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1B136F-21CE-A240-45DC-F07F1CECD31C}"/>
              </a:ext>
            </a:extLst>
          </p:cNvPr>
          <p:cNvSpPr>
            <a:spLocks noGrp="1"/>
          </p:cNvSpPr>
          <p:nvPr>
            <p:ph type="title"/>
          </p:nvPr>
        </p:nvSpPr>
        <p:spPr>
          <a:xfrm>
            <a:off x="98948" y="104660"/>
            <a:ext cx="3843375" cy="759697"/>
          </a:xfrm>
        </p:spPr>
        <p:txBody>
          <a:bodyPr anchor="ctr">
            <a:normAutofit/>
          </a:bodyPr>
          <a:lstStyle/>
          <a:p>
            <a:r>
              <a:rPr lang="pl-PL">
                <a:solidFill>
                  <a:schemeClr val="tx1">
                    <a:lumMod val="85000"/>
                    <a:lumOff val="15000"/>
                  </a:schemeClr>
                </a:solidFill>
              </a:rPr>
              <a:t>Bibliografia</a:t>
            </a:r>
          </a:p>
        </p:txBody>
      </p:sp>
      <p:sp>
        <p:nvSpPr>
          <p:cNvPr id="36" name="Symbol zastępczy zawartości 2">
            <a:extLst>
              <a:ext uri="{FF2B5EF4-FFF2-40B4-BE49-F238E27FC236}">
                <a16:creationId xmlns:a16="http://schemas.microsoft.com/office/drawing/2014/main" id="{6E320860-668E-30B4-E951-0BAB364D4873}"/>
              </a:ext>
            </a:extLst>
          </p:cNvPr>
          <p:cNvSpPr>
            <a:spLocks noGrp="1"/>
          </p:cNvSpPr>
          <p:nvPr>
            <p:ph idx="1"/>
          </p:nvPr>
        </p:nvSpPr>
        <p:spPr>
          <a:xfrm>
            <a:off x="102711" y="1013553"/>
            <a:ext cx="9752789" cy="5754009"/>
          </a:xfrm>
        </p:spPr>
        <p:txBody>
          <a:bodyPr anchor="ctr">
            <a:normAutofit fontScale="70000" lnSpcReduction="20000"/>
          </a:bodyPr>
          <a:lstStyle/>
          <a:p>
            <a:pPr marL="0" indent="0">
              <a:buNone/>
            </a:pPr>
            <a:r>
              <a:rPr lang="pl-PL">
                <a:ea typeface="+mn-lt"/>
                <a:cs typeface="+mn-lt"/>
                <a:hlinkClick r:id="rId2"/>
              </a:rPr>
              <a:t>[1] https://magazynprzemyslowy.pl/artykuly/roboty-przemyslowe-koronawirus-wstrzymal-tylko-nieznacznie-robotyzacje-raport-2021</a:t>
            </a:r>
            <a:r>
              <a:rPr lang="pl-PL">
                <a:ea typeface="+mn-lt"/>
                <a:cs typeface="+mn-lt"/>
              </a:rPr>
              <a:t> </a:t>
            </a:r>
          </a:p>
          <a:p>
            <a:pPr marL="0" indent="0">
              <a:buNone/>
            </a:pPr>
            <a:r>
              <a:rPr lang="pl-PL">
                <a:ea typeface="+mn-lt"/>
                <a:cs typeface="+mn-lt"/>
                <a:hlinkClick r:id="rId3"/>
              </a:rPr>
              <a:t>[2] https://www.nature.com/articles/d41586-021-02222-1</a:t>
            </a:r>
            <a:r>
              <a:rPr lang="pl-PL">
                <a:ea typeface="+mn-lt"/>
                <a:cs typeface="+mn-lt"/>
              </a:rPr>
              <a:t> </a:t>
            </a:r>
          </a:p>
          <a:p>
            <a:pPr marL="0" indent="0">
              <a:buNone/>
            </a:pPr>
            <a:r>
              <a:rPr lang="pl-PL"/>
              <a:t>[3]  </a:t>
            </a:r>
            <a:r>
              <a:rPr lang="pl-PL">
                <a:hlinkClick r:id="rId4"/>
              </a:rPr>
              <a:t>https://automatykab2b.pl/gospodarka/55246-raport-world-robotics-2021-branza-elektroniczna-najwiekszym-odbiorca-robotow</a:t>
            </a:r>
          </a:p>
          <a:p>
            <a:pPr marL="0" indent="0">
              <a:buNone/>
            </a:pPr>
            <a:r>
              <a:rPr lang="pl-PL">
                <a:ea typeface="+mn-lt"/>
                <a:cs typeface="+mn-lt"/>
              </a:rPr>
              <a:t>[4]  </a:t>
            </a:r>
            <a:r>
              <a:rPr lang="pl-PL">
                <a:ea typeface="+mn-lt"/>
                <a:cs typeface="+mn-lt"/>
                <a:hlinkClick r:id="rId5"/>
              </a:rPr>
              <a:t>https://controlengineering.pl/rynek-robotow-przemyslowych-i-wspolpracujacych-dzis-i-za-kilka-lat</a:t>
            </a:r>
          </a:p>
          <a:p>
            <a:pPr marL="0" indent="0">
              <a:buNone/>
            </a:pPr>
            <a:r>
              <a:rPr lang="pl-PL">
                <a:ea typeface="+mn-lt"/>
                <a:cs typeface="+mn-lt"/>
                <a:hlinkClick r:id="" action="ppaction://noaction"/>
              </a:rPr>
              <a:t>[5] https://f.hubspotusercontent30.net/hubfs/2770580/Genesis-Automated_Battery_Welding_Systems.pdf</a:t>
            </a:r>
            <a:r>
              <a:rPr lang="pl-PL">
                <a:ea typeface="+mn-lt"/>
                <a:cs typeface="+mn-lt"/>
              </a:rPr>
              <a:t>  </a:t>
            </a:r>
          </a:p>
          <a:p>
            <a:pPr marL="0" indent="0">
              <a:buNone/>
            </a:pPr>
            <a:r>
              <a:rPr lang="pl-PL">
                <a:ea typeface="+mn-lt"/>
                <a:cs typeface="+mn-lt"/>
              </a:rPr>
              <a:t>[6] </a:t>
            </a:r>
            <a:r>
              <a:rPr lang="pl-PL">
                <a:hlinkClick r:id="rId6"/>
              </a:rPr>
              <a:t>https://figel.pl/wiedza/technologia-spawania/zgrzewanie-rezystancyjne/</a:t>
            </a:r>
          </a:p>
          <a:p>
            <a:pPr marL="0" indent="0">
              <a:buNone/>
            </a:pPr>
            <a:r>
              <a:rPr lang="pl-PL"/>
              <a:t>[7] </a:t>
            </a:r>
            <a:r>
              <a:rPr lang="pl-PL">
                <a:ea typeface="+mn-lt"/>
                <a:cs typeface="+mn-lt"/>
                <a:hlinkClick r:id="rId7"/>
              </a:rPr>
              <a:t>http://www.e-spawalnik.pl/?zgrzewanie-punktowe,64</a:t>
            </a:r>
            <a:endParaRPr lang="pl-PL">
              <a:ea typeface="+mn-lt"/>
              <a:cs typeface="+mn-lt"/>
            </a:endParaRPr>
          </a:p>
          <a:p>
            <a:pPr marL="0" indent="0">
              <a:buNone/>
            </a:pPr>
            <a:r>
              <a:rPr lang="pl-PL"/>
              <a:t>[8] </a:t>
            </a:r>
            <a:r>
              <a:rPr lang="pl-PL">
                <a:ea typeface="+mn-lt"/>
                <a:cs typeface="+mn-lt"/>
                <a:hlinkClick r:id="rId8"/>
              </a:rPr>
              <a:t>https://www.akademiaspawania.pl/oferta/lutowanie-zgrzewanie/kurs-lutowanie-indukcyjne.html</a:t>
            </a:r>
            <a:endParaRPr lang="pl-PL">
              <a:ea typeface="+mn-lt"/>
              <a:cs typeface="+mn-lt"/>
            </a:endParaRPr>
          </a:p>
          <a:p>
            <a:pPr marL="0" indent="0">
              <a:buNone/>
            </a:pPr>
            <a:r>
              <a:rPr lang="pl-PL">
                <a:ea typeface="+mn-lt"/>
                <a:cs typeface="+mn-lt"/>
              </a:rPr>
              <a:t>[9] </a:t>
            </a:r>
            <a:r>
              <a:rPr lang="pl-PL">
                <a:ea typeface="+mn-lt"/>
                <a:cs typeface="+mn-lt"/>
                <a:hlinkClick r:id="rId9"/>
              </a:rPr>
              <a:t>https://spawalnictwo.blogspot.com/2009/03/zgrzewanie-indukcyjne.html</a:t>
            </a:r>
            <a:endParaRPr lang="pl-PL">
              <a:ea typeface="+mn-lt"/>
              <a:cs typeface="+mn-lt"/>
            </a:endParaRPr>
          </a:p>
          <a:p>
            <a:pPr marL="0" indent="0">
              <a:buNone/>
            </a:pPr>
            <a:r>
              <a:rPr lang="pl-PL"/>
              <a:t>[10] </a:t>
            </a:r>
            <a:r>
              <a:rPr lang="pl-PL">
                <a:ea typeface="+mn-lt"/>
                <a:cs typeface="+mn-lt"/>
                <a:hlinkClick r:id="rId10"/>
              </a:rPr>
              <a:t>https://www.tomsonic.pl/zgrzewanie-ultradzwiekowe/</a:t>
            </a:r>
            <a:endParaRPr lang="pl-PL">
              <a:ea typeface="+mn-lt"/>
              <a:cs typeface="+mn-lt"/>
            </a:endParaRPr>
          </a:p>
          <a:p>
            <a:pPr marL="0" indent="0">
              <a:buNone/>
            </a:pPr>
            <a:r>
              <a:rPr lang="pl-PL"/>
              <a:t>[11]</a:t>
            </a:r>
            <a:r>
              <a:rPr lang="pl-PL">
                <a:ea typeface="+mn-lt"/>
                <a:cs typeface="+mn-lt"/>
              </a:rPr>
              <a:t> </a:t>
            </a:r>
            <a:r>
              <a:rPr lang="pl-PL">
                <a:ea typeface="+mn-lt"/>
                <a:cs typeface="+mn-lt"/>
                <a:hlinkClick r:id="rId11"/>
              </a:rPr>
              <a:t>https://automatykab2b.pl/technika/55108-ultradzwieki-w-przemysle-przeglad-zastosowan</a:t>
            </a:r>
          </a:p>
          <a:p>
            <a:pPr marL="0" indent="0">
              <a:buNone/>
            </a:pPr>
            <a:r>
              <a:rPr lang="pl-PL"/>
              <a:t>[12] </a:t>
            </a:r>
            <a:r>
              <a:rPr lang="pl-PL">
                <a:ea typeface="+mn-lt"/>
                <a:cs typeface="+mn-lt"/>
                <a:hlinkClick r:id="rId12"/>
              </a:rPr>
              <a:t>https://www.trumpf.com/pl_PL/rozwiazania/zastosowania/spawanie-laserowe/laserowe-zgrzewanie-tworzyw-sztucznych/</a:t>
            </a:r>
            <a:endParaRPr lang="pl-PL">
              <a:ea typeface="+mn-lt"/>
              <a:cs typeface="+mn-lt"/>
            </a:endParaRPr>
          </a:p>
          <a:p>
            <a:pPr marL="0" indent="0">
              <a:buNone/>
            </a:pPr>
            <a:r>
              <a:rPr lang="pl-PL"/>
              <a:t>[13]</a:t>
            </a:r>
            <a:r>
              <a:rPr lang="pl-PL">
                <a:ea typeface="+mn-lt"/>
                <a:cs typeface="+mn-lt"/>
              </a:rPr>
              <a:t> </a:t>
            </a:r>
            <a:r>
              <a:rPr lang="pl-PL">
                <a:ea typeface="+mn-lt"/>
                <a:cs typeface="+mn-lt"/>
                <a:hlinkClick r:id="rId13"/>
              </a:rPr>
              <a:t>https://yadda.icm.edu.pl/baztech/element/bwmeta1.element.baztech-34e67fa4-fff2-409e-894b-14136854e163</a:t>
            </a:r>
            <a:r>
              <a:rPr lang="pl-PL">
                <a:ea typeface="+mn-lt"/>
                <a:cs typeface="+mn-lt"/>
              </a:rPr>
              <a:t> </a:t>
            </a:r>
            <a:endParaRPr lang="pl-PL"/>
          </a:p>
          <a:p>
            <a:pPr marL="0" indent="0">
              <a:buNone/>
            </a:pPr>
            <a:r>
              <a:rPr lang="pl-PL">
                <a:ea typeface="+mn-lt"/>
                <a:cs typeface="+mn-lt"/>
              </a:rPr>
              <a:t>[14] </a:t>
            </a:r>
            <a:r>
              <a:rPr lang="pl-PL">
                <a:ea typeface="+mn-lt"/>
                <a:cs typeface="+mn-lt"/>
                <a:hlinkClick r:id="rId14"/>
              </a:rPr>
              <a:t>https://www.engineerxxi.ath.eu/wp-content/uploads/2021/12/engineerxxi_2021_vol1_33.pdf</a:t>
            </a:r>
            <a:r>
              <a:rPr lang="pl-PL">
                <a:ea typeface="+mn-lt"/>
                <a:cs typeface="+mn-lt"/>
              </a:rPr>
              <a:t>  </a:t>
            </a:r>
          </a:p>
          <a:p>
            <a:pPr marL="0" indent="0">
              <a:buNone/>
            </a:pPr>
            <a:r>
              <a:rPr lang="pl-PL">
                <a:ea typeface="+mn-lt"/>
                <a:cs typeface="+mn-lt"/>
              </a:rPr>
              <a:t>[15] </a:t>
            </a:r>
            <a:r>
              <a:rPr lang="pl-PL">
                <a:ea typeface="+mn-lt"/>
                <a:cs typeface="+mn-lt"/>
                <a:hlinkClick r:id="rId15"/>
              </a:rPr>
              <a:t>http://www.wydawnictwo.wst.pl/uploads/files/345244edd3471d39d7796986d0983654.pdf#page=101</a:t>
            </a:r>
            <a:r>
              <a:rPr lang="pl-PL">
                <a:ea typeface="+mn-lt"/>
                <a:cs typeface="+mn-lt"/>
              </a:rPr>
              <a:t> </a:t>
            </a:r>
          </a:p>
          <a:p>
            <a:pPr marL="0" indent="0">
              <a:buNone/>
            </a:pPr>
            <a:r>
              <a:rPr lang="pl-PL">
                <a:ea typeface="+mn-lt"/>
                <a:cs typeface="+mn-lt"/>
              </a:rPr>
              <a:t>[16] </a:t>
            </a:r>
            <a:r>
              <a:rPr lang="pl-PL">
                <a:ea typeface="+mn-lt"/>
                <a:cs typeface="+mn-lt"/>
                <a:hlinkClick r:id="rId16"/>
              </a:rPr>
              <a:t>https://www.sciencedirect.com/science/article/pii/S2095495620307075#s0070</a:t>
            </a:r>
            <a:r>
              <a:rPr lang="pl-PL">
                <a:ea typeface="+mn-lt"/>
                <a:cs typeface="+mn-lt"/>
              </a:rPr>
              <a:t> </a:t>
            </a:r>
          </a:p>
          <a:p>
            <a:pPr marL="0" indent="0">
              <a:buNone/>
            </a:pPr>
            <a:r>
              <a:rPr lang="pl-PL">
                <a:ea typeface="+mn-lt"/>
                <a:cs typeface="+mn-lt"/>
              </a:rPr>
              <a:t>[17] </a:t>
            </a:r>
            <a:r>
              <a:rPr lang="pl-PL">
                <a:ea typeface="+mn-lt"/>
                <a:cs typeface="+mn-lt"/>
                <a:hlinkClick r:id="rId17"/>
              </a:rPr>
              <a:t>https://www.sciencedirect.com/science/article/abs/pii/S2352152X15000055</a:t>
            </a:r>
            <a:r>
              <a:rPr lang="pl-PL">
                <a:ea typeface="+mn-lt"/>
                <a:cs typeface="+mn-lt"/>
              </a:rPr>
              <a:t> </a:t>
            </a:r>
          </a:p>
          <a:p>
            <a:pPr marL="0" indent="0">
              <a:buNone/>
            </a:pPr>
            <a:r>
              <a:rPr lang="pl-PL">
                <a:ea typeface="+mn-lt"/>
                <a:cs typeface="+mn-lt"/>
              </a:rPr>
              <a:t>[18] https://yadda.icm.edu.pl/baztech/element/bwmeta1.element.baztech-8904968c-e3df-42bd-8060-f7ee2d5cb02d </a:t>
            </a:r>
          </a:p>
          <a:p>
            <a:pPr marL="0" indent="0">
              <a:buNone/>
            </a:pPr>
            <a:endParaRPr lang="pl-PL">
              <a:ea typeface="+mn-lt"/>
              <a:cs typeface="+mn-lt"/>
            </a:endParaRPr>
          </a:p>
          <a:p>
            <a:pPr marL="0" indent="0">
              <a:buNone/>
            </a:pPr>
            <a:endParaRPr lang="pl-PL">
              <a:ea typeface="+mn-lt"/>
              <a:cs typeface="+mn-lt"/>
            </a:endParaRPr>
          </a:p>
        </p:txBody>
      </p:sp>
    </p:spTree>
    <p:extLst>
      <p:ext uri="{BB962C8B-B14F-4D97-AF65-F5344CB8AC3E}">
        <p14:creationId xmlns:p14="http://schemas.microsoft.com/office/powerpoint/2010/main" val="187184827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0E7DFF-CF9A-0FBB-B197-2E5D7828713F}"/>
              </a:ext>
            </a:extLst>
          </p:cNvPr>
          <p:cNvSpPr>
            <a:spLocks noGrp="1"/>
          </p:cNvSpPr>
          <p:nvPr>
            <p:ph type="title"/>
          </p:nvPr>
        </p:nvSpPr>
        <p:spPr>
          <a:xfrm>
            <a:off x="-38762" y="31214"/>
            <a:ext cx="8596668" cy="1320800"/>
          </a:xfrm>
        </p:spPr>
        <p:txBody>
          <a:bodyPr/>
          <a:lstStyle/>
          <a:p>
            <a:r>
              <a:rPr lang="pl-PL"/>
              <a:t>Trendy w branży robotyzacji</a:t>
            </a:r>
          </a:p>
        </p:txBody>
      </p:sp>
      <p:pic>
        <p:nvPicPr>
          <p:cNvPr id="4" name="Obraz 4" descr="Obraz zawierający wykres&#10;&#10;Opis wygenerowany automatycznie">
            <a:extLst>
              <a:ext uri="{FF2B5EF4-FFF2-40B4-BE49-F238E27FC236}">
                <a16:creationId xmlns:a16="http://schemas.microsoft.com/office/drawing/2014/main" id="{8BAF2B0B-915E-402B-6794-BD79D287B257}"/>
              </a:ext>
            </a:extLst>
          </p:cNvPr>
          <p:cNvPicPr>
            <a:picLocks noGrp="1" noChangeAspect="1"/>
          </p:cNvPicPr>
          <p:nvPr>
            <p:ph idx="1"/>
          </p:nvPr>
        </p:nvPicPr>
        <p:blipFill>
          <a:blip r:embed="rId2"/>
          <a:stretch>
            <a:fillRect/>
          </a:stretch>
        </p:blipFill>
        <p:spPr>
          <a:xfrm>
            <a:off x="7566862" y="1716777"/>
            <a:ext cx="4372187" cy="3282748"/>
          </a:xfrm>
        </p:spPr>
      </p:pic>
      <p:sp>
        <p:nvSpPr>
          <p:cNvPr id="6" name="pole tekstowe 5">
            <a:extLst>
              <a:ext uri="{FF2B5EF4-FFF2-40B4-BE49-F238E27FC236}">
                <a16:creationId xmlns:a16="http://schemas.microsoft.com/office/drawing/2014/main" id="{6C7BFEF6-33CA-0D88-B51B-941995808A03}"/>
              </a:ext>
            </a:extLst>
          </p:cNvPr>
          <p:cNvSpPr txBox="1"/>
          <p:nvPr/>
        </p:nvSpPr>
        <p:spPr>
          <a:xfrm>
            <a:off x="7884148" y="5064038"/>
            <a:ext cx="37317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1.7. </a:t>
            </a:r>
            <a:r>
              <a:rPr lang="pl-PL" sz="1400" i="1">
                <a:ea typeface="+mn-lt"/>
                <a:cs typeface="+mn-lt"/>
              </a:rPr>
              <a:t>Sprzedaż robotów i </a:t>
            </a:r>
            <a:r>
              <a:rPr lang="pl-PL" sz="1400" i="1" err="1">
                <a:ea typeface="+mn-lt"/>
                <a:cs typeface="+mn-lt"/>
              </a:rPr>
              <a:t>cobotów</a:t>
            </a:r>
            <a:r>
              <a:rPr lang="pl-PL" sz="1400" i="1">
                <a:ea typeface="+mn-lt"/>
                <a:cs typeface="+mn-lt"/>
              </a:rPr>
              <a:t> (dane w tys. sztuk, źródło: IFR, 2021) </a:t>
            </a:r>
            <a:r>
              <a:rPr lang="pl-PL" sz="1400" i="1"/>
              <a:t>[1] </a:t>
            </a:r>
          </a:p>
        </p:txBody>
      </p:sp>
      <p:sp>
        <p:nvSpPr>
          <p:cNvPr id="7" name="pole tekstowe 6">
            <a:extLst>
              <a:ext uri="{FF2B5EF4-FFF2-40B4-BE49-F238E27FC236}">
                <a16:creationId xmlns:a16="http://schemas.microsoft.com/office/drawing/2014/main" id="{317B2051-7D7F-89E3-EC36-FBC03730A0A7}"/>
              </a:ext>
            </a:extLst>
          </p:cNvPr>
          <p:cNvSpPr txBox="1"/>
          <p:nvPr/>
        </p:nvSpPr>
        <p:spPr>
          <a:xfrm>
            <a:off x="119349" y="789542"/>
            <a:ext cx="718666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a:t>Do najnowszych trendów możemy zaliczyć </a:t>
            </a:r>
          </a:p>
          <a:p>
            <a:pPr algn="just"/>
            <a:endParaRPr lang="pl-PL"/>
          </a:p>
          <a:p>
            <a:pPr marL="285750" indent="-285750" algn="just">
              <a:buFont typeface="Arial"/>
              <a:buChar char="•"/>
            </a:pPr>
            <a:r>
              <a:rPr lang="pl-PL"/>
              <a:t>wzrost zainteresowania </a:t>
            </a:r>
            <a:r>
              <a:rPr lang="pl-PL" err="1"/>
              <a:t>tz</a:t>
            </a:r>
            <a:r>
              <a:rPr lang="pl-PL"/>
              <a:t>. </a:t>
            </a:r>
            <a:r>
              <a:rPr lang="pl-PL" err="1"/>
              <a:t>Cobotami</a:t>
            </a:r>
            <a:r>
              <a:rPr lang="pl-PL"/>
              <a:t> </a:t>
            </a:r>
            <a:r>
              <a:rPr lang="pl-PL" i="1"/>
              <a:t>rys.1.7</a:t>
            </a:r>
            <a:r>
              <a:rPr lang="pl-PL"/>
              <a:t>. Powodem tego wzrostu zainteresowania </a:t>
            </a:r>
            <a:r>
              <a:rPr lang="pl-PL" err="1"/>
              <a:t>Cobotami</a:t>
            </a:r>
            <a:r>
              <a:rPr lang="pl-PL"/>
              <a:t> jest wprowadzenie w przedsiębiorstwach pracy integracyjnej pomiędzy pracownikiem a robotem</a:t>
            </a:r>
          </a:p>
          <a:p>
            <a:pPr algn="just"/>
            <a:endParaRPr lang="pl-PL"/>
          </a:p>
          <a:p>
            <a:pPr marL="285750" indent="-285750" algn="just">
              <a:buFont typeface="Arial"/>
              <a:buChar char="•"/>
            </a:pPr>
            <a:r>
              <a:rPr lang="pl-PL"/>
              <a:t>widzenie</a:t>
            </a:r>
            <a:r>
              <a:rPr lang="pl-PL">
                <a:ea typeface="+mn-lt"/>
                <a:cs typeface="+mn-lt"/>
              </a:rPr>
              <a:t> maszynowe oraz uczenie maszynowe - systemy te umożliwią one bowiem dostawcom jednostek </a:t>
            </a:r>
            <a:r>
              <a:rPr lang="pl-PL" err="1">
                <a:ea typeface="+mn-lt"/>
                <a:cs typeface="+mn-lt"/>
              </a:rPr>
              <a:t>robotycznych</a:t>
            </a:r>
            <a:r>
              <a:rPr lang="pl-PL">
                <a:ea typeface="+mn-lt"/>
                <a:cs typeface="+mn-lt"/>
              </a:rPr>
              <a:t> wejście na rynek aplikacji do zaawansowanej kontroli wizyjnej, przenoszenia i pakowania oraz sortowania produktów</a:t>
            </a:r>
          </a:p>
          <a:p>
            <a:pPr algn="just"/>
            <a:endParaRPr lang="pl-PL">
              <a:ea typeface="+mn-lt"/>
              <a:cs typeface="+mn-lt"/>
            </a:endParaRPr>
          </a:p>
          <a:p>
            <a:pPr marL="285750" indent="-285750" algn="just">
              <a:buFont typeface="Arial"/>
              <a:buChar char="•"/>
            </a:pPr>
            <a:r>
              <a:rPr lang="pl-PL">
                <a:ea typeface="+mn-lt"/>
                <a:cs typeface="+mn-lt"/>
              </a:rPr>
              <a:t>rozwiązania mobilne - W ostatnich latach branża e-commerce mocno zainwestowała w technologie </a:t>
            </a:r>
            <a:r>
              <a:rPr lang="pl-PL" err="1">
                <a:ea typeface="+mn-lt"/>
                <a:cs typeface="+mn-lt"/>
              </a:rPr>
              <a:t>robotyczne</a:t>
            </a:r>
            <a:r>
              <a:rPr lang="pl-PL">
                <a:ea typeface="+mn-lt"/>
                <a:cs typeface="+mn-lt"/>
              </a:rPr>
              <a:t>. I choć pod tym względem wyprzedziło ją wiele innych sektorów, rynek e-</a:t>
            </a:r>
            <a:r>
              <a:rPr lang="pl-PL" err="1">
                <a:ea typeface="+mn-lt"/>
                <a:cs typeface="+mn-lt"/>
              </a:rPr>
              <a:t>commerc</a:t>
            </a:r>
            <a:r>
              <a:rPr lang="pl-PL">
                <a:ea typeface="+mn-lt"/>
                <a:cs typeface="+mn-lt"/>
              </a:rPr>
              <a:t>. Rozwiązania łączą ze sobą robotykę z technologiami mobilnymi. Już w zeszłym roku można było zaobserwować wzrost znaczenia robotów mobilnych w zastosowaniach produkcyjnych, stymulowany zwiększaniem nakładów inwestycyjnych na automatyzację zakładów przetwórczych.</a:t>
            </a:r>
            <a:endParaRPr lang="pl-PL"/>
          </a:p>
        </p:txBody>
      </p:sp>
    </p:spTree>
    <p:extLst>
      <p:ext uri="{BB962C8B-B14F-4D97-AF65-F5344CB8AC3E}">
        <p14:creationId xmlns:p14="http://schemas.microsoft.com/office/powerpoint/2010/main" val="2193942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1B136F-21CE-A240-45DC-F07F1CECD31C}"/>
              </a:ext>
            </a:extLst>
          </p:cNvPr>
          <p:cNvSpPr>
            <a:spLocks noGrp="1"/>
          </p:cNvSpPr>
          <p:nvPr>
            <p:ph type="title"/>
          </p:nvPr>
        </p:nvSpPr>
        <p:spPr>
          <a:xfrm>
            <a:off x="530442" y="1298154"/>
            <a:ext cx="10811543" cy="4009672"/>
          </a:xfrm>
        </p:spPr>
        <p:txBody>
          <a:bodyPr anchor="ctr">
            <a:normAutofit/>
          </a:bodyPr>
          <a:lstStyle/>
          <a:p>
            <a:pPr algn="ctr"/>
            <a:r>
              <a:rPr lang="pl-PL" sz="5400">
                <a:solidFill>
                  <a:schemeClr val="tx1">
                    <a:lumMod val="85000"/>
                    <a:lumOff val="15000"/>
                  </a:schemeClr>
                </a:solidFill>
              </a:rPr>
              <a:t>Dziękujemy za uwagę!</a:t>
            </a:r>
          </a:p>
        </p:txBody>
      </p:sp>
    </p:spTree>
    <p:extLst>
      <p:ext uri="{BB962C8B-B14F-4D97-AF65-F5344CB8AC3E}">
        <p14:creationId xmlns:p14="http://schemas.microsoft.com/office/powerpoint/2010/main" val="18002777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Obraz 3" descr="Obraz zawierający w pomieszczeniu, okno&#10;&#10;Opis wygenerowany automatycznie">
            <a:extLst>
              <a:ext uri="{FF2B5EF4-FFF2-40B4-BE49-F238E27FC236}">
                <a16:creationId xmlns:a16="http://schemas.microsoft.com/office/drawing/2014/main" id="{2DAD9916-E151-088F-B24E-AE3326187DA3}"/>
              </a:ext>
            </a:extLst>
          </p:cNvPr>
          <p:cNvPicPr>
            <a:picLocks noChangeAspect="1"/>
          </p:cNvPicPr>
          <p:nvPr/>
        </p:nvPicPr>
        <p:blipFill rotWithShape="1">
          <a:blip r:embed="rId2"/>
          <a:srcRect l="9091" t="17423" b="6255"/>
          <a:stretch/>
        </p:blipFill>
        <p:spPr>
          <a:xfrm>
            <a:off x="1" y="10"/>
            <a:ext cx="12191999" cy="6857990"/>
          </a:xfrm>
          <a:prstGeom prst="rect">
            <a:avLst/>
          </a:prstGeom>
        </p:spPr>
      </p:pic>
      <p:sp>
        <p:nvSpPr>
          <p:cNvPr id="54" name="Isosceles Triangle 53">
            <a:extLst>
              <a:ext uri="{FF2B5EF4-FFF2-40B4-BE49-F238E27FC236}">
                <a16:creationId xmlns:a16="http://schemas.microsoft.com/office/drawing/2014/main" id="{CC4083E7-7DB9-4FC5-B464-F3D93B8D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Parallelogram 55">
            <a:extLst>
              <a:ext uri="{FF2B5EF4-FFF2-40B4-BE49-F238E27FC236}">
                <a16:creationId xmlns:a16="http://schemas.microsoft.com/office/drawing/2014/main" id="{3A31F45F-754F-4DE9-BB47-376D852F1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2562" y="0"/>
            <a:ext cx="7315200" cy="6858000"/>
          </a:xfrm>
          <a:prstGeom prst="parallelogram">
            <a:avLst>
              <a:gd name="adj" fmla="val 14937"/>
            </a:avLst>
          </a:prstGeom>
          <a:solidFill>
            <a:schemeClr val="bg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27EB943-755E-4000-849C-70B9070CB5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88C0E865-DD2F-4731-8827-462D0810D6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2" name="Rectangle 23">
            <a:extLst>
              <a:ext uri="{FF2B5EF4-FFF2-40B4-BE49-F238E27FC236}">
                <a16:creationId xmlns:a16="http://schemas.microsoft.com/office/drawing/2014/main" id="{926CA434-D0D7-4D87-925F-AADDDC580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5">
            <a:extLst>
              <a:ext uri="{FF2B5EF4-FFF2-40B4-BE49-F238E27FC236}">
                <a16:creationId xmlns:a16="http://schemas.microsoft.com/office/drawing/2014/main" id="{321F9B9F-EF9D-471D-8682-32FC29FFD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B3E64CAB-A26E-41D9-BDF3-C2126B5E8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80CBADA1-CCB0-C365-41CD-6D42070E1FD2}"/>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lnSpc>
                <a:spcPct val="90000"/>
              </a:lnSpc>
            </a:pPr>
            <a:r>
              <a:rPr lang="pl-PL"/>
              <a:t>2. Analiza rynku akumulatorów trakcyjnych</a:t>
            </a:r>
          </a:p>
          <a:p>
            <a:pPr marL="742950" indent="-742950" algn="r">
              <a:lnSpc>
                <a:spcPct val="90000"/>
              </a:lnSpc>
            </a:pPr>
            <a:endParaRPr lang="pl-PL" sz="2600"/>
          </a:p>
        </p:txBody>
      </p:sp>
      <p:sp>
        <p:nvSpPr>
          <p:cNvPr id="68" name="Rectangle 27">
            <a:extLst>
              <a:ext uri="{FF2B5EF4-FFF2-40B4-BE49-F238E27FC236}">
                <a16:creationId xmlns:a16="http://schemas.microsoft.com/office/drawing/2014/main" id="{B514DF98-6EAD-4CC5-A489-A860CF56A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28">
            <a:extLst>
              <a:ext uri="{FF2B5EF4-FFF2-40B4-BE49-F238E27FC236}">
                <a16:creationId xmlns:a16="http://schemas.microsoft.com/office/drawing/2014/main" id="{B4D87FD0-176F-488F-BAD6-5CB75827C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29">
            <a:extLst>
              <a:ext uri="{FF2B5EF4-FFF2-40B4-BE49-F238E27FC236}">
                <a16:creationId xmlns:a16="http://schemas.microsoft.com/office/drawing/2014/main" id="{92534681-4F90-4D14-B32A-6C2FB37C8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Isosceles Triangle 73">
            <a:extLst>
              <a:ext uri="{FF2B5EF4-FFF2-40B4-BE49-F238E27FC236}">
                <a16:creationId xmlns:a16="http://schemas.microsoft.com/office/drawing/2014/main" id="{7F846794-611C-4DF8-A443-7C27A11C2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29213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509A391-88E1-5E52-4DDE-8D41110EF4A5}"/>
              </a:ext>
            </a:extLst>
          </p:cNvPr>
          <p:cNvSpPr>
            <a:spLocks noGrp="1"/>
          </p:cNvSpPr>
          <p:nvPr>
            <p:ph type="title"/>
          </p:nvPr>
        </p:nvSpPr>
        <p:spPr/>
        <p:txBody>
          <a:bodyPr>
            <a:normAutofit/>
          </a:bodyPr>
          <a:lstStyle/>
          <a:p>
            <a:r>
              <a:rPr lang="pl-PL"/>
              <a:t>Rynek samochodów</a:t>
            </a:r>
          </a:p>
        </p:txBody>
      </p:sp>
      <p:pic>
        <p:nvPicPr>
          <p:cNvPr id="4" name="Obraz 4" descr="Obraz zawierający wykres&#10;&#10;Opis wygenerowany automatycznie">
            <a:extLst>
              <a:ext uri="{FF2B5EF4-FFF2-40B4-BE49-F238E27FC236}">
                <a16:creationId xmlns:a16="http://schemas.microsoft.com/office/drawing/2014/main" id="{1A0F7D15-FBA5-4BA6-4341-4CD88ECE83E0}"/>
              </a:ext>
            </a:extLst>
          </p:cNvPr>
          <p:cNvPicPr>
            <a:picLocks noGrp="1" noChangeAspect="1"/>
          </p:cNvPicPr>
          <p:nvPr>
            <p:ph idx="1"/>
          </p:nvPr>
        </p:nvPicPr>
        <p:blipFill>
          <a:blip r:embed="rId2"/>
          <a:stretch>
            <a:fillRect/>
          </a:stretch>
        </p:blipFill>
        <p:spPr>
          <a:xfrm>
            <a:off x="5926922" y="1022412"/>
            <a:ext cx="5804302" cy="5018950"/>
          </a:xfrm>
        </p:spPr>
      </p:pic>
      <p:sp>
        <p:nvSpPr>
          <p:cNvPr id="5" name="pole tekstowe 4">
            <a:extLst>
              <a:ext uri="{FF2B5EF4-FFF2-40B4-BE49-F238E27FC236}">
                <a16:creationId xmlns:a16="http://schemas.microsoft.com/office/drawing/2014/main" id="{D1043802-181E-85E8-94AE-8061D6989032}"/>
              </a:ext>
            </a:extLst>
          </p:cNvPr>
          <p:cNvSpPr txBox="1"/>
          <p:nvPr/>
        </p:nvSpPr>
        <p:spPr>
          <a:xfrm>
            <a:off x="5912733" y="6076708"/>
            <a:ext cx="57584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i="1"/>
              <a:t>Rys. 2.1. Przewidywany udział samochodów elektrycznych[2] </a:t>
            </a:r>
          </a:p>
        </p:txBody>
      </p:sp>
      <p:sp>
        <p:nvSpPr>
          <p:cNvPr id="6" name="pole tekstowe 5">
            <a:extLst>
              <a:ext uri="{FF2B5EF4-FFF2-40B4-BE49-F238E27FC236}">
                <a16:creationId xmlns:a16="http://schemas.microsoft.com/office/drawing/2014/main" id="{96F9EDA2-C877-BFD8-9F74-DC16381AF81E}"/>
              </a:ext>
            </a:extLst>
          </p:cNvPr>
          <p:cNvSpPr txBox="1"/>
          <p:nvPr/>
        </p:nvSpPr>
        <p:spPr>
          <a:xfrm>
            <a:off x="412830" y="2679539"/>
            <a:ext cx="51353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l-PL">
                <a:latin typeface="Roboto"/>
                <a:ea typeface="Roboto"/>
                <a:cs typeface="Roboto"/>
              </a:rPr>
              <a:t>Na początku tego roku amerykański gigant samochodowy General Motors ogłosił, że do 2035 r. zamierza zaprzestać sprzedaży modeli z silnikami benzynowymi i wysokoprężnymi. Audi z siedzibą w Niemczech planuje zaprzestać produkcji takich pojazdów do 2033 r.</a:t>
            </a:r>
            <a:endParaRPr lang="pl-PL"/>
          </a:p>
        </p:txBody>
      </p:sp>
    </p:spTree>
    <p:extLst>
      <p:ext uri="{BB962C8B-B14F-4D97-AF65-F5344CB8AC3E}">
        <p14:creationId xmlns:p14="http://schemas.microsoft.com/office/powerpoint/2010/main" val="327128982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Panoramiczny</PresentationFormat>
  <Slides>70</Slides>
  <Notes>1</Notes>
  <HiddenSlides>0</HiddenSlides>
  <ScaleCrop>false</ScaleCrop>
  <HeadingPairs>
    <vt:vector size="4" baseType="variant">
      <vt:variant>
        <vt:lpstr>Motyw</vt:lpstr>
      </vt:variant>
      <vt:variant>
        <vt:i4>1</vt:i4>
      </vt:variant>
      <vt:variant>
        <vt:lpstr>Tytuły slajdów</vt:lpstr>
      </vt:variant>
      <vt:variant>
        <vt:i4>70</vt:i4>
      </vt:variant>
    </vt:vector>
  </HeadingPairs>
  <TitlesOfParts>
    <vt:vector size="71" baseType="lpstr">
      <vt:lpstr>Facet</vt:lpstr>
      <vt:lpstr>Robotyzacja produkcji modułów akumulatorów trakcyjnych</vt:lpstr>
      <vt:lpstr>Spis treści:</vt:lpstr>
      <vt:lpstr>     1. Przegląd i analiza rynku robotów przemysłowych   Raport "Word Robotics"       IRF 2021</vt:lpstr>
      <vt:lpstr>Aktualny Stan Rynku  </vt:lpstr>
      <vt:lpstr>Robotyzacja w regionach świata</vt:lpstr>
      <vt:lpstr>Zmiany na rynku robotyzacji</vt:lpstr>
      <vt:lpstr>Trendy w branży robotyzacji</vt:lpstr>
      <vt:lpstr>2. Analiza rynku akumulatorów trakcyjnych </vt:lpstr>
      <vt:lpstr>Rynek samochodów</vt:lpstr>
      <vt:lpstr>Rynek akumulatorów</vt:lpstr>
      <vt:lpstr>Struktura akumulatorów trakcyjnych</vt:lpstr>
      <vt:lpstr>3.Przegląd i analiza technologii</vt:lpstr>
      <vt:lpstr>Technologie zgrzewania</vt:lpstr>
      <vt:lpstr>Zgrzewanie</vt:lpstr>
      <vt:lpstr>Zgrzewanie punktowe</vt:lpstr>
      <vt:lpstr>Zgrzewanie indukcyjne</vt:lpstr>
      <vt:lpstr>Zgrzewanie ultradźwiękowe </vt:lpstr>
      <vt:lpstr>Zgrzewanie laserowe </vt:lpstr>
      <vt:lpstr>Systemy wizyjne </vt:lpstr>
      <vt:lpstr>Analiza algorytmiczna</vt:lpstr>
      <vt:lpstr>Analiza algorytmiczna</vt:lpstr>
      <vt:lpstr>Analiza algorytmiczna - OpenCv</vt:lpstr>
      <vt:lpstr>Sieci neuronowe – deep learning</vt:lpstr>
      <vt:lpstr>Deep learning - klasyfikacja</vt:lpstr>
      <vt:lpstr>Deep learning – lokalizacja i śledzenie</vt:lpstr>
      <vt:lpstr>4. Przegląd istniejących rozwiązań  </vt:lpstr>
      <vt:lpstr>Przegląd istniejących rozwiązań </vt:lpstr>
      <vt:lpstr>Przegląd istniejących rozwiązań - etap 1 </vt:lpstr>
      <vt:lpstr>Przegląd istniejących rozwiązań - etap 2 i 3</vt:lpstr>
      <vt:lpstr>Przegląd istniejących rozwiązań - etap 4</vt:lpstr>
      <vt:lpstr>5.Przegląd Literatury</vt:lpstr>
      <vt:lpstr> 1.Zgrzewanie oporowe w praktyce inżynierskiej </vt:lpstr>
      <vt:lpstr>1.Zgrzewanie oporowe w praktyce inżynierskiej</vt:lpstr>
      <vt:lpstr>2. REALIZACJA SYSTEMU WIZYJNEGO Z WYKORZYSTANIEM KAMERY I STEROWNIKA PLC </vt:lpstr>
      <vt:lpstr>2. REALIZACJA SYSTEMU WIZYJNEGO Z WYKORZYSTANIEM KAMERY I STEROWNIKA PLC </vt:lpstr>
      <vt:lpstr>3.Algorytm rozpoznający położenie i rozmiar w przemyśle spożywczym.</vt:lpstr>
      <vt:lpstr>3.Algorytm rozpoznający położenie i rozmiar w przemyśle spożywczym.</vt:lpstr>
      <vt:lpstr>4. Przegląd obaw związanych z bezpieczeństwem baterii litowo-jonowych. Problemy, strategie i standardy testowania [16]  </vt:lpstr>
      <vt:lpstr>Prezentacja programu PowerPoint</vt:lpstr>
      <vt:lpstr>5. Techniki spawania ogniw baterii i wynikające z nich rezystancje styków elektrycznych[17]  </vt:lpstr>
      <vt:lpstr>Prezentacja programu PowerPoint</vt:lpstr>
      <vt:lpstr>Prezentacja programu PowerPoint</vt:lpstr>
      <vt:lpstr>6. Metoda detekcji wad spawalniczych w stanowisku zrobotyzowanym z wykorzystaniem głębokiej sieci neuronowej </vt:lpstr>
      <vt:lpstr>Prezentacja programu PowerPoint</vt:lpstr>
      <vt:lpstr>6.Założenia        projektowe </vt:lpstr>
      <vt:lpstr>Prezentacja programu PowerPoint</vt:lpstr>
      <vt:lpstr>7.Layout  stanowiska</vt:lpstr>
      <vt:lpstr>Prezentacja programu PowerPoint</vt:lpstr>
      <vt:lpstr>8. Stanowisko</vt:lpstr>
      <vt:lpstr>Prezentacja programu PowerPoint</vt:lpstr>
      <vt:lpstr>9.Kontrola jakości</vt:lpstr>
      <vt:lpstr>8. Układ wizyjny i sieć neuronowa</vt:lpstr>
      <vt:lpstr>Uczenie sieci</vt:lpstr>
      <vt:lpstr>Wykorzystanie sieci w programie</vt:lpstr>
      <vt:lpstr>Połączenie z plc</vt:lpstr>
      <vt:lpstr>Prezentacja programu PowerPoint</vt:lpstr>
      <vt:lpstr>Prezentacja programu PowerPoint</vt:lpstr>
      <vt:lpstr>PLC </vt:lpstr>
      <vt:lpstr>Prezentacja programu PowerPoint</vt:lpstr>
      <vt:lpstr>Testowanie baterii </vt:lpstr>
      <vt:lpstr>Prezentacja programu PowerPoint</vt:lpstr>
      <vt:lpstr>Prezentacja programu PowerPoint</vt:lpstr>
      <vt:lpstr>Prezentacja programu PowerPoint</vt:lpstr>
      <vt:lpstr>System wizyjny  </vt:lpstr>
      <vt:lpstr>PLC – obsługa HMI</vt:lpstr>
      <vt:lpstr>HMI</vt:lpstr>
      <vt:lpstr>Prezentacja programu PowerPoint</vt:lpstr>
      <vt:lpstr>Prezentacja programu PowerPoint</vt:lpstr>
      <vt:lpstr>Bibliografia</vt:lpstr>
      <vt:lpstr>Dziękujemy za uwagę!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
  <cp:revision>178</cp:revision>
  <dcterms:created xsi:type="dcterms:W3CDTF">2023-03-20T16:15:52Z</dcterms:created>
  <dcterms:modified xsi:type="dcterms:W3CDTF">2023-06-13T22:06:24Z</dcterms:modified>
</cp:coreProperties>
</file>